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75" r:id="rId2"/>
    <p:sldId id="258" r:id="rId3"/>
    <p:sldId id="259" r:id="rId4"/>
    <p:sldId id="262" r:id="rId5"/>
    <p:sldId id="263" r:id="rId6"/>
    <p:sldId id="326" r:id="rId7"/>
    <p:sldId id="327" r:id="rId8"/>
    <p:sldId id="328" r:id="rId9"/>
    <p:sldId id="329" r:id="rId10"/>
    <p:sldId id="330" r:id="rId11"/>
    <p:sldId id="266" r:id="rId12"/>
    <p:sldId id="331" r:id="rId13"/>
    <p:sldId id="269" r:id="rId14"/>
    <p:sldId id="339" r:id="rId15"/>
    <p:sldId id="317" r:id="rId16"/>
    <p:sldId id="270" r:id="rId17"/>
    <p:sldId id="277" r:id="rId18"/>
    <p:sldId id="281" r:id="rId19"/>
    <p:sldId id="278" r:id="rId20"/>
    <p:sldId id="324" r:id="rId21"/>
    <p:sldId id="325" r:id="rId22"/>
    <p:sldId id="340" r:id="rId23"/>
    <p:sldId id="341" r:id="rId24"/>
    <p:sldId id="287" r:id="rId25"/>
    <p:sldId id="288" r:id="rId26"/>
    <p:sldId id="289" r:id="rId27"/>
    <p:sldId id="318" r:id="rId28"/>
    <p:sldId id="313" r:id="rId29"/>
    <p:sldId id="342" r:id="rId30"/>
    <p:sldId id="292" r:id="rId31"/>
    <p:sldId id="293" r:id="rId32"/>
    <p:sldId id="294" r:id="rId33"/>
    <p:sldId id="343" r:id="rId34"/>
    <p:sldId id="311" r:id="rId35"/>
    <p:sldId id="323" r:id="rId36"/>
    <p:sldId id="332" r:id="rId37"/>
    <p:sldId id="333" r:id="rId38"/>
    <p:sldId id="299" r:id="rId39"/>
    <p:sldId id="300" r:id="rId40"/>
    <p:sldId id="301" r:id="rId41"/>
    <p:sldId id="302" r:id="rId42"/>
    <p:sldId id="303" r:id="rId43"/>
    <p:sldId id="306" r:id="rId44"/>
    <p:sldId id="307" r:id="rId45"/>
    <p:sldId id="309" r:id="rId46"/>
    <p:sldId id="335" r:id="rId47"/>
    <p:sldId id="334" r:id="rId48"/>
    <p:sldId id="308" r:id="rId49"/>
    <p:sldId id="34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008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69"/>
    <p:restoredTop sz="95652" autoAdjust="0"/>
  </p:normalViewPr>
  <p:slideViewPr>
    <p:cSldViewPr snapToGrid="0">
      <p:cViewPr>
        <p:scale>
          <a:sx n="90" d="100"/>
          <a:sy n="90" d="100"/>
        </p:scale>
        <p:origin x="-804" y="-5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7A26A8-E580-4361-992B-13E4FFE6DEFB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CAD29-E965-445B-890A-EFDB915A80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89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Bio Image informatics service is embedded in the SCF:</a:t>
            </a:r>
          </a:p>
          <a:p>
            <a:r>
              <a:rPr lang="en-US" dirty="0" smtClean="0"/>
              <a:t>Together with </a:t>
            </a:r>
            <a:r>
              <a:rPr lang="en-US" dirty="0" err="1" smtClean="0"/>
              <a:t>bioInformatics</a:t>
            </a:r>
            <a:r>
              <a:rPr lang="en-US" dirty="0" smtClean="0"/>
              <a:t> and Scientific software</a:t>
            </a:r>
            <a:r>
              <a:rPr lang="en-US" baseline="0" dirty="0" smtClean="0"/>
              <a:t>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7AF5B0-77F9-4862-A302-97AFF49857E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0724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Word-clouds: ease of use vs. customization</a:t>
            </a:r>
          </a:p>
          <a:p>
            <a:r>
              <a:rPr lang="en-US" dirty="0" smtClean="0"/>
              <a:t>pro vs. cons</a:t>
            </a:r>
          </a:p>
          <a:p>
            <a:r>
              <a:rPr lang="en-US" dirty="0" smtClean="0"/>
              <a:t>typology and location</a:t>
            </a:r>
            <a:r>
              <a:rPr lang="en-US" baseline="0" dirty="0" smtClean="0"/>
              <a:t> on campus (present each other, who are the people that provide the service?)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36CDC-75C8-4FB7-9C50-A944B4B77A35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1701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Blocks a 6/7 slides presenting</a:t>
            </a:r>
            <a:r>
              <a:rPr lang="en-GB" baseline="0" dirty="0" smtClean="0"/>
              <a:t> concepts and tools followed by guided exercises</a:t>
            </a:r>
          </a:p>
          <a:p>
            <a:r>
              <a:rPr lang="en-GB" baseline="0" dirty="0" smtClean="0"/>
              <a:t>Blocks start with basic ideas and gradually introduce more complex things</a:t>
            </a:r>
          </a:p>
          <a:p>
            <a:r>
              <a:rPr lang="en-GB" baseline="0" dirty="0" smtClean="0"/>
              <a:t>For the exercise we try to have a template that you can follow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course is an introduction assuming you never have open Fiji (ask a few question to get the room level)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We’ll walk in the room to help</a:t>
            </a:r>
          </a:p>
          <a:p>
            <a:r>
              <a:rPr lang="en-GB" baseline="0" dirty="0" smtClean="0"/>
              <a:t>Use Stickers (Green=done!, Red=Help me! ) it will help us adjust timing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For part 5 and 6 At the end the course you’ll exercise/demo you like </a:t>
            </a:r>
          </a:p>
          <a:p>
            <a:r>
              <a:rPr lang="en-GB" baseline="0" dirty="0" smtClean="0"/>
              <a:t>1 or 2 depending on time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9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Gray</a:t>
            </a:r>
            <a:r>
              <a:rPr lang="en-GB" baseline="0" dirty="0" smtClean="0"/>
              <a:t> Level image,</a:t>
            </a:r>
          </a:p>
          <a:p>
            <a:r>
              <a:rPr lang="en-GB" baseline="0" dirty="0" err="1" smtClean="0"/>
              <a:t>Color</a:t>
            </a:r>
            <a:r>
              <a:rPr lang="en-GB" baseline="0" dirty="0" smtClean="0"/>
              <a:t> image is a superposition of 3 </a:t>
            </a:r>
            <a:r>
              <a:rPr lang="en-GB" baseline="0" dirty="0" err="1" smtClean="0"/>
              <a:t>gray</a:t>
            </a:r>
            <a:r>
              <a:rPr lang="en-GB" baseline="0" dirty="0" smtClean="0"/>
              <a:t> level images (Red, Blue, Green)</a:t>
            </a:r>
          </a:p>
          <a:p>
            <a:r>
              <a:rPr lang="en-GB" baseline="0" dirty="0" smtClean="0"/>
              <a:t>Multi channel image superimpose multiple images with various </a:t>
            </a:r>
            <a:r>
              <a:rPr lang="en-GB" baseline="0" dirty="0" err="1" smtClean="0"/>
              <a:t>colors</a:t>
            </a:r>
            <a:r>
              <a:rPr lang="en-GB" baseline="0" dirty="0" smtClean="0"/>
              <a:t> (this is often the image acquired on microscopes)</a:t>
            </a:r>
          </a:p>
          <a:p>
            <a:r>
              <a:rPr lang="en-GB" baseline="0" dirty="0" smtClean="0"/>
              <a:t>In fluorescence microscopy each channel represent different view (the spatial organisation of a protein for instance).</a:t>
            </a:r>
          </a:p>
          <a:p>
            <a:r>
              <a:rPr lang="en-GB" baseline="0" dirty="0" smtClean="0"/>
              <a:t>We usually </a:t>
            </a:r>
            <a:r>
              <a:rPr lang="en-GB" baseline="0" dirty="0" err="1" smtClean="0"/>
              <a:t>analyze</a:t>
            </a:r>
            <a:r>
              <a:rPr lang="en-GB" baseline="0" dirty="0" smtClean="0"/>
              <a:t> the channel 1 by one 1,</a:t>
            </a:r>
          </a:p>
          <a:p>
            <a:r>
              <a:rPr lang="en-GB" baseline="0" dirty="0" smtClean="0"/>
              <a:t>also most of the tools are meant for </a:t>
            </a:r>
            <a:r>
              <a:rPr lang="en-GB" baseline="0" dirty="0" err="1" smtClean="0"/>
              <a:t>graylevel</a:t>
            </a:r>
            <a:r>
              <a:rPr lang="en-GB" baseline="0" dirty="0" smtClean="0"/>
              <a:t>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67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Also try Image&gt;</a:t>
            </a:r>
            <a:r>
              <a:rPr lang="en-GB" dirty="0" err="1" smtClean="0"/>
              <a:t>Colors</a:t>
            </a:r>
            <a:r>
              <a:rPr lang="en-GB" dirty="0" smtClean="0"/>
              <a:t>&gt;Display</a:t>
            </a:r>
            <a:r>
              <a:rPr lang="en-GB" baseline="0" dirty="0" smtClean="0"/>
              <a:t> </a:t>
            </a:r>
            <a:r>
              <a:rPr lang="en-GB" baseline="0" dirty="0" err="1" smtClean="0"/>
              <a:t>Luts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984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Depends</a:t>
            </a:r>
            <a:r>
              <a:rPr lang="en-GB" baseline="0" dirty="0" smtClean="0"/>
              <a:t> on your camera sensitivity.</a:t>
            </a:r>
          </a:p>
          <a:p>
            <a:r>
              <a:rPr lang="en-GB" baseline="0" dirty="0" smtClean="0"/>
              <a:t>Camera can acquire more different intensity than the eye or a screen can actually perceive at the same time.</a:t>
            </a:r>
          </a:p>
          <a:p>
            <a:r>
              <a:rPr lang="en-GB" baseline="0" dirty="0" smtClean="0"/>
              <a:t>However using the level control one can see any sub part of the intensity scale.</a:t>
            </a:r>
          </a:p>
          <a:p>
            <a:r>
              <a:rPr lang="en-GB" baseline="0" dirty="0" smtClean="0"/>
              <a:t>It is also possible to “compress” the scale to see everything at once (but then the intensity you see are modified)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Regarding the question mark: looking at the image can’t allow to answer (eye, display limitation)</a:t>
            </a:r>
          </a:p>
          <a:p>
            <a:endParaRPr lang="en-GB" baseline="0" dirty="0" smtClean="0"/>
          </a:p>
          <a:p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8-bit : 0 to 255 (2</a:t>
            </a:r>
            <a:r>
              <a:rPr lang="en-GB" sz="1400" baseline="30000" dirty="0" smtClean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-1)</a:t>
            </a:r>
          </a:p>
          <a:p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16-bit: 0 to 65535 (2</a:t>
            </a:r>
            <a:r>
              <a:rPr lang="en-GB" sz="1400" baseline="30000" dirty="0" smtClean="0">
                <a:solidFill>
                  <a:schemeClr val="tx2">
                    <a:lumMod val="75000"/>
                  </a:schemeClr>
                </a:solidFill>
              </a:rPr>
              <a:t>16</a:t>
            </a:r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-1)</a:t>
            </a:r>
          </a:p>
          <a:p>
            <a:endParaRPr lang="en-GB" sz="9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1200" dirty="0" smtClean="0">
                <a:solidFill>
                  <a:schemeClr val="tx2">
                    <a:lumMod val="75000"/>
                  </a:schemeClr>
                </a:solidFill>
              </a:rPr>
              <a:t>Remark: a particular image might not use all the range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1052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Pixel size will have an impact on your area measure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786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Pixel size and resolution are not the same thing</a:t>
            </a:r>
          </a:p>
          <a:p>
            <a:r>
              <a:rPr lang="en-GB" dirty="0" smtClean="0"/>
              <a:t>2 image with same pixel size but different resolution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021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frequency/</a:t>
            </a:r>
            <a:r>
              <a:rPr lang="en-GB" dirty="0" err="1" smtClean="0"/>
              <a:t>occurence</a:t>
            </a:r>
            <a:r>
              <a:rPr lang="en-GB" dirty="0" smtClean="0"/>
              <a:t> of each intensity value.</a:t>
            </a:r>
          </a:p>
          <a:p>
            <a:r>
              <a:rPr lang="en-GB" dirty="0" smtClean="0"/>
              <a:t>A</a:t>
            </a:r>
            <a:r>
              <a:rPr lang="en-GB" baseline="0" dirty="0" smtClean="0"/>
              <a:t> summary of the image.</a:t>
            </a:r>
          </a:p>
          <a:p>
            <a:r>
              <a:rPr lang="en-GB" baseline="0" dirty="0" smtClean="0"/>
              <a:t>Convenient for the computer which only sees a list of numbers</a:t>
            </a:r>
          </a:p>
          <a:p>
            <a:r>
              <a:rPr lang="en-GB" baseline="0" dirty="0" smtClean="0"/>
              <a:t>And does not perceive the spatial organisation in </a:t>
            </a:r>
            <a:r>
              <a:rPr lang="en-GB" baseline="0" smtClean="0"/>
              <a:t>the image like 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414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frequency/</a:t>
            </a:r>
            <a:r>
              <a:rPr lang="en-GB" dirty="0" err="1" smtClean="0"/>
              <a:t>occurence</a:t>
            </a:r>
            <a:r>
              <a:rPr lang="en-GB" dirty="0" smtClean="0"/>
              <a:t> of each intensity value.</a:t>
            </a:r>
          </a:p>
          <a:p>
            <a:r>
              <a:rPr lang="en-GB" dirty="0" smtClean="0"/>
              <a:t>A</a:t>
            </a:r>
            <a:r>
              <a:rPr lang="en-GB" baseline="0" dirty="0" smtClean="0"/>
              <a:t> summary of the image.</a:t>
            </a:r>
          </a:p>
          <a:p>
            <a:r>
              <a:rPr lang="en-GB" baseline="0" dirty="0" smtClean="0"/>
              <a:t>Convenient for the computer which only sees a list of numbers</a:t>
            </a:r>
          </a:p>
          <a:p>
            <a:r>
              <a:rPr lang="en-GB" baseline="0" dirty="0" smtClean="0"/>
              <a:t>And does not perceive the spatial organisation in </a:t>
            </a:r>
            <a:r>
              <a:rPr lang="en-GB" baseline="0" smtClean="0"/>
              <a:t>the image like us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414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screen can’t display, your eyes can’t perceive all the grey level at once</a:t>
            </a:r>
          </a:p>
          <a:p>
            <a:r>
              <a:rPr lang="en-GB" baseline="0" dirty="0" smtClean="0"/>
              <a:t>If you believe only what you see you loose information (similar as when you saturate your acquisition sensor)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105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Blocks a 6/7 slides presenting</a:t>
            </a:r>
            <a:r>
              <a:rPr lang="en-GB" baseline="0" dirty="0" smtClean="0"/>
              <a:t> concepts and tools followed by guided exercises</a:t>
            </a:r>
          </a:p>
          <a:p>
            <a:r>
              <a:rPr lang="en-GB" baseline="0" dirty="0" smtClean="0"/>
              <a:t>Blocks start with basic ideas and gradually introduce more complex things</a:t>
            </a:r>
          </a:p>
          <a:p>
            <a:r>
              <a:rPr lang="en-GB" baseline="0" dirty="0" smtClean="0"/>
              <a:t>For the exercise we try to have a template that you can follow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course is an introduction assuming you never have open Fiji (ask a few question to get the room level)</a:t>
            </a:r>
          </a:p>
          <a:p>
            <a:endParaRPr lang="en-GB" baseline="0" dirty="0" smtClean="0"/>
          </a:p>
          <a:p>
            <a:r>
              <a:rPr lang="en-GB" baseline="0" dirty="0" smtClean="0"/>
              <a:t>We’ll walk in the room to help</a:t>
            </a:r>
          </a:p>
          <a:p>
            <a:r>
              <a:rPr lang="en-GB" baseline="0" dirty="0" smtClean="0"/>
              <a:t>Use Stickers (Green=done!, Red=Help me! ) it will help us adjust timing</a:t>
            </a:r>
          </a:p>
          <a:p>
            <a:endParaRPr lang="en-GB" baseline="0" dirty="0" smtClean="0"/>
          </a:p>
          <a:p>
            <a:r>
              <a:rPr lang="en-GB" baseline="0" dirty="0" smtClean="0"/>
              <a:t>For part 5 and 6 At the end the course you’ll exercise/demo you like </a:t>
            </a:r>
          </a:p>
          <a:p>
            <a:r>
              <a:rPr lang="en-GB" baseline="0" dirty="0" smtClean="0"/>
              <a:t>1 or 2 depending on time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97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Load an image (blobs)</a:t>
            </a:r>
          </a:p>
          <a:p>
            <a:r>
              <a:rPr lang="en-GB" dirty="0" smtClean="0"/>
              <a:t>Show the viewer, zoom and pan option</a:t>
            </a:r>
          </a:p>
          <a:p>
            <a:r>
              <a:rPr lang="en-GB" dirty="0" smtClean="0"/>
              <a:t>Properties</a:t>
            </a:r>
          </a:p>
          <a:p>
            <a:r>
              <a:rPr lang="en-GB" dirty="0" smtClean="0"/>
              <a:t>The command finder</a:t>
            </a:r>
          </a:p>
          <a:p>
            <a:endParaRPr lang="en-GB" dirty="0" smtClean="0"/>
          </a:p>
          <a:p>
            <a:r>
              <a:rPr lang="en-GB" dirty="0" smtClean="0"/>
              <a:t>Load (</a:t>
            </a:r>
            <a:r>
              <a:rPr lang="en-GB" dirty="0" err="1" smtClean="0"/>
              <a:t>Hella</a:t>
            </a:r>
            <a:r>
              <a:rPr lang="en-GB" dirty="0" smtClean="0"/>
              <a:t> cells)</a:t>
            </a:r>
          </a:p>
          <a:p>
            <a:r>
              <a:rPr lang="en-GB" dirty="0" smtClean="0"/>
              <a:t>Show the channel tool and visualization</a:t>
            </a:r>
            <a:r>
              <a:rPr lang="en-GB" baseline="0" dirty="0" smtClean="0"/>
              <a:t> mode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Show pixel value</a:t>
            </a:r>
            <a:r>
              <a:rPr lang="en-GB" baseline="0" dirty="0" smtClean="0"/>
              <a:t> with the mouse</a:t>
            </a:r>
            <a:endParaRPr lang="en-GB" dirty="0" smtClean="0"/>
          </a:p>
          <a:p>
            <a:r>
              <a:rPr lang="en-GB" baseline="0" dirty="0" smtClean="0"/>
              <a:t>Define pixel size, add a Scale</a:t>
            </a:r>
            <a:endParaRPr lang="en-GB" dirty="0" smtClean="0"/>
          </a:p>
          <a:p>
            <a:r>
              <a:rPr lang="en-GB" dirty="0" smtClean="0"/>
              <a:t>Show</a:t>
            </a:r>
            <a:r>
              <a:rPr lang="en-GB" baseline="0" dirty="0" smtClean="0"/>
              <a:t> the </a:t>
            </a:r>
            <a:r>
              <a:rPr lang="en-GB" baseline="0" dirty="0" err="1" smtClean="0"/>
              <a:t>luts</a:t>
            </a:r>
            <a:endParaRPr lang="en-GB" baseline="0" dirty="0" smtClean="0"/>
          </a:p>
          <a:p>
            <a:r>
              <a:rPr lang="en-GB" baseline="0" dirty="0" smtClean="0"/>
              <a:t>Show the </a:t>
            </a:r>
            <a:r>
              <a:rPr lang="en-GB" baseline="0" dirty="0" err="1" smtClean="0"/>
              <a:t>lut</a:t>
            </a:r>
            <a:r>
              <a:rPr lang="en-GB" baseline="0" dirty="0" smtClean="0"/>
              <a:t> overlay</a:t>
            </a:r>
          </a:p>
          <a:p>
            <a:r>
              <a:rPr lang="en-GB" baseline="0" dirty="0" smtClean="0"/>
              <a:t>Show brightness and contrast</a:t>
            </a:r>
          </a:p>
          <a:p>
            <a:r>
              <a:rPr lang="en-GB" baseline="0" dirty="0" smtClean="0"/>
              <a:t>Show a 16 bit image (M51 galaxy)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Reproduce </a:t>
            </a:r>
            <a:r>
              <a:rPr lang="en-GB" dirty="0" err="1" smtClean="0"/>
              <a:t>mri</a:t>
            </a:r>
            <a:r>
              <a:rPr lang="en-GB" dirty="0" smtClean="0"/>
              <a:t> stack visualisations</a:t>
            </a:r>
          </a:p>
          <a:p>
            <a:endParaRPr lang="en-GB" dirty="0" smtClean="0"/>
          </a:p>
          <a:p>
            <a:r>
              <a:rPr lang="en-GB" dirty="0" smtClean="0"/>
              <a:t>Show a </a:t>
            </a:r>
            <a:r>
              <a:rPr lang="en-GB" dirty="0" err="1" smtClean="0"/>
              <a:t>color</a:t>
            </a:r>
            <a:r>
              <a:rPr lang="en-GB" dirty="0" smtClean="0"/>
              <a:t> image and a composite image (clown.jpg, </a:t>
            </a:r>
            <a:r>
              <a:rPr lang="en-GB" dirty="0" err="1" smtClean="0"/>
              <a:t>hella</a:t>
            </a:r>
            <a:r>
              <a:rPr lang="en-GB" dirty="0" smtClean="0"/>
              <a:t> cells)</a:t>
            </a:r>
          </a:p>
          <a:p>
            <a:r>
              <a:rPr lang="en-GB" dirty="0" smtClean="0"/>
              <a:t>To RGB stack, channel control,</a:t>
            </a:r>
            <a:endParaRPr lang="en-GB" baseline="0" dirty="0" smtClean="0"/>
          </a:p>
          <a:p>
            <a:r>
              <a:rPr lang="en-GB" dirty="0" smtClean="0"/>
              <a:t>Split and merge to</a:t>
            </a:r>
            <a:r>
              <a:rPr lang="en-GB" baseline="0" dirty="0" smtClean="0"/>
              <a:t> go back to a </a:t>
            </a:r>
            <a:endParaRPr lang="en-GB" dirty="0" smtClean="0"/>
          </a:p>
          <a:p>
            <a:endParaRPr lang="en-GB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Can do the stitching</a:t>
            </a:r>
            <a:r>
              <a:rPr lang="en-GB" baseline="0" dirty="0" smtClean="0"/>
              <a:t> hands on if we are in advance (folder </a:t>
            </a:r>
            <a:r>
              <a:rPr lang="en-GB" baseline="0" dirty="0" err="1" smtClean="0"/>
              <a:t>to_stitch</a:t>
            </a:r>
            <a:r>
              <a:rPr lang="en-GB" baseline="0" dirty="0" smtClean="0"/>
              <a:t>, snake organisation , x*y = 5*2)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6748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 </a:t>
            </a:r>
            <a:r>
              <a:rPr lang="en-GB" dirty="0" err="1" smtClean="0"/>
              <a:t>color</a:t>
            </a:r>
            <a:r>
              <a:rPr lang="en-GB" dirty="0" smtClean="0"/>
              <a:t> can be </a:t>
            </a:r>
            <a:r>
              <a:rPr lang="en-GB" dirty="0" err="1" smtClean="0"/>
              <a:t>choosen</a:t>
            </a:r>
            <a:r>
              <a:rPr lang="en-GB" dirty="0" smtClean="0"/>
              <a:t> for the channel</a:t>
            </a:r>
          </a:p>
          <a:p>
            <a:endParaRPr lang="en-GB" dirty="0" smtClean="0"/>
          </a:p>
          <a:p>
            <a:r>
              <a:rPr lang="en-GB" dirty="0" err="1" smtClean="0"/>
              <a:t>Functionnal</a:t>
            </a:r>
            <a:r>
              <a:rPr lang="en-GB" dirty="0" smtClean="0"/>
              <a:t> meaning of</a:t>
            </a:r>
            <a:r>
              <a:rPr lang="en-GB" baseline="0" dirty="0" smtClean="0"/>
              <a:t> </a:t>
            </a:r>
            <a:r>
              <a:rPr lang="en-GB" baseline="0" smtClean="0"/>
              <a:t>the protein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1052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http://en.wikipedia.org/wiki/RGB_color_model credit for the image</a:t>
            </a:r>
          </a:p>
          <a:p>
            <a:r>
              <a:rPr lang="en-GB" dirty="0" smtClean="0"/>
              <a:t>Take that value of your image can</a:t>
            </a:r>
            <a:r>
              <a:rPr lang="en-GB" baseline="0" dirty="0" smtClean="0"/>
              <a:t> be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105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Check</a:t>
            </a:r>
            <a:r>
              <a:rPr lang="en-GB" baseline="0" dirty="0" smtClean="0"/>
              <a:t> the properties of the image 1 channel to 3 channel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1052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Any </a:t>
            </a:r>
            <a:r>
              <a:rPr lang="en-GB" dirty="0" err="1" smtClean="0"/>
              <a:t>color</a:t>
            </a:r>
            <a:r>
              <a:rPr lang="en-GB" dirty="0" smtClean="0"/>
              <a:t> can be </a:t>
            </a:r>
            <a:r>
              <a:rPr lang="en-GB" dirty="0" err="1" smtClean="0"/>
              <a:t>choosen</a:t>
            </a:r>
            <a:r>
              <a:rPr lang="en-GB" dirty="0" smtClean="0"/>
              <a:t> for the channel</a:t>
            </a:r>
          </a:p>
          <a:p>
            <a:endParaRPr lang="en-GB" dirty="0" smtClean="0"/>
          </a:p>
          <a:p>
            <a:r>
              <a:rPr lang="en-GB" dirty="0" err="1" smtClean="0"/>
              <a:t>Functionnal</a:t>
            </a:r>
            <a:r>
              <a:rPr lang="en-GB" dirty="0" smtClean="0"/>
              <a:t> meaning of</a:t>
            </a:r>
            <a:r>
              <a:rPr lang="en-GB" baseline="0" dirty="0" smtClean="0"/>
              <a:t> </a:t>
            </a:r>
            <a:r>
              <a:rPr lang="en-GB" baseline="0" smtClean="0"/>
              <a:t>the protein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105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screen can’t display, your eyes can’t perceive all the grey level at once</a:t>
            </a:r>
          </a:p>
          <a:p>
            <a:r>
              <a:rPr lang="en-GB" baseline="0" dirty="0" smtClean="0"/>
              <a:t>If you believe only what you see you loose information (similar as when you saturate your acquisition sensor)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105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smtClean="0"/>
              <a:t>More time for exercise than previous years</a:t>
            </a:r>
            <a:endParaRPr lang="en-GB" dirty="0" smtClean="0">
              <a:sym typeface="Wingdings" panose="05000000000000000000" pitchFamily="2" charset="2"/>
            </a:endParaRPr>
          </a:p>
          <a:p>
            <a:pPr algn="l"/>
            <a:r>
              <a:rPr lang="en-GB" sz="1100" dirty="0" smtClean="0"/>
              <a:t>Not all the specific tools you need have been demonstrated</a:t>
            </a:r>
          </a:p>
          <a:p>
            <a:pPr marL="285750" indent="-285750" algn="l">
              <a:buFont typeface="Wingdings"/>
              <a:buChar char="à"/>
            </a:pPr>
            <a:r>
              <a:rPr lang="en-GB" sz="1200" b="1" dirty="0" smtClean="0">
                <a:sym typeface="Wingdings" panose="05000000000000000000" pitchFamily="2" charset="2"/>
              </a:rPr>
              <a:t>Ask the command finder, each other, google</a:t>
            </a:r>
          </a:p>
          <a:p>
            <a:pPr algn="l"/>
            <a:r>
              <a:rPr lang="en-GB" sz="1200" b="1" dirty="0" smtClean="0">
                <a:sym typeface="Wingdings" panose="05000000000000000000" pitchFamily="2" charset="2"/>
              </a:rPr>
              <a:t>what tool and how to use it 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ym typeface="Wingdings" panose="05000000000000000000" pitchFamily="2" charset="2"/>
              </a:rPr>
              <a:t>If you are through: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ym typeface="Wingdings" panose="05000000000000000000" pitchFamily="2" charset="2"/>
              </a:rPr>
              <a:t>Help you </a:t>
            </a:r>
            <a:r>
              <a:rPr lang="en-GB" dirty="0" err="1" smtClean="0">
                <a:sym typeface="Wingdings" panose="05000000000000000000" pitchFamily="2" charset="2"/>
              </a:rPr>
              <a:t>neighbors</a:t>
            </a:r>
            <a:r>
              <a:rPr lang="en-GB" dirty="0" smtClean="0">
                <a:sym typeface="Wingdings" panose="05000000000000000000" pitchFamily="2" charset="2"/>
              </a:rPr>
              <a:t>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ym typeface="Wingdings" panose="05000000000000000000" pitchFamily="2" charset="2"/>
              </a:rPr>
              <a:t>ask us what is next!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CAD29-E965-445B-890A-EFDB915A806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3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1- how to show an histogram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CAD29-E965-445B-890A-EFDB915A806E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9226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CAD29-E965-445B-890A-EFDB915A806E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93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9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36CDC-75C8-4FB7-9C50-A944B4B77A35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03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Whenever a tool selection</a:t>
            </a:r>
            <a:r>
              <a:rPr lang="en-GB" baseline="0" dirty="0" smtClean="0"/>
              <a:t> is visible it will influence measure</a:t>
            </a:r>
          </a:p>
          <a:p>
            <a:r>
              <a:rPr lang="en-GB" baseline="0" dirty="0" smtClean="0"/>
              <a:t>If no selection is there the measure is made on the whole image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637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Presentation of menu content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6373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Presentation of menu content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637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b="0" dirty="0" smtClean="0">
                <a:solidFill>
                  <a:schemeClr val="tx2">
                    <a:lumMod val="75000"/>
                  </a:schemeClr>
                </a:solidFill>
              </a:rPr>
              <a:t>store ROIs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Compare, Combine, Edit ROIs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dirty="0" smtClean="0">
                <a:solidFill>
                  <a:schemeClr val="tx2">
                    <a:lumMod val="75000"/>
                  </a:schemeClr>
                </a:solidFill>
              </a:rPr>
              <a:t>Measure one ROI on multiple images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Measure multiple ROI simultaneously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dirty="0" smtClean="0">
                <a:solidFill>
                  <a:schemeClr val="tx2">
                    <a:lumMod val="75000"/>
                  </a:schemeClr>
                </a:solidFill>
              </a:rPr>
              <a:t>Prepare ROI before sending them to the overlay</a:t>
            </a:r>
          </a:p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674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Save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roi</a:t>
            </a:r>
            <a:r>
              <a:rPr lang="en-GB" baseline="0" dirty="0" smtClean="0"/>
              <a:t>, save measure.</a:t>
            </a:r>
          </a:p>
          <a:p>
            <a:r>
              <a:rPr lang="en-GB" baseline="0" dirty="0" err="1" smtClean="0"/>
              <a:t>Color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roi</a:t>
            </a:r>
            <a:r>
              <a:rPr lang="en-GB" baseline="0" dirty="0" smtClean="0"/>
              <a:t> to make them more informative.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Transition:</a:t>
            </a:r>
          </a:p>
          <a:p>
            <a:r>
              <a:rPr lang="en-GB" baseline="0" dirty="0" smtClean="0"/>
              <a:t>Only one </a:t>
            </a:r>
            <a:r>
              <a:rPr lang="en-GB" baseline="0" dirty="0" err="1" smtClean="0"/>
              <a:t>roi</a:t>
            </a:r>
            <a:r>
              <a:rPr lang="en-GB" baseline="0" dirty="0" smtClean="0"/>
              <a:t> at a time what does show all does? It sends </a:t>
            </a:r>
            <a:r>
              <a:rPr lang="en-GB" baseline="0" dirty="0" err="1" smtClean="0"/>
              <a:t>roi</a:t>
            </a:r>
            <a:r>
              <a:rPr lang="en-GB" baseline="0" dirty="0" smtClean="0"/>
              <a:t> to the overlay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CAD29-E965-445B-890A-EFDB915A806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853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052ED-B29A-454A-8E39-14594CC59A36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6373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Open an image (fluorescentCells.tiff)</a:t>
            </a:r>
          </a:p>
          <a:p>
            <a:r>
              <a:rPr lang="en-GB" dirty="0" smtClean="0"/>
              <a:t>Count nuclei</a:t>
            </a:r>
          </a:p>
          <a:p>
            <a:r>
              <a:rPr lang="en-GB" dirty="0" smtClean="0"/>
              <a:t>Create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rois</a:t>
            </a:r>
            <a:r>
              <a:rPr lang="en-GB" baseline="0" dirty="0" smtClean="0"/>
              <a:t> of nuclei</a:t>
            </a:r>
          </a:p>
          <a:p>
            <a:r>
              <a:rPr lang="en-GB" baseline="0" dirty="0" smtClean="0"/>
              <a:t>Measure nuclei intensity and area</a:t>
            </a:r>
          </a:p>
          <a:p>
            <a:r>
              <a:rPr lang="en-GB" baseline="0" dirty="0" smtClean="0"/>
              <a:t>The exact shape does not matter for the average intensity</a:t>
            </a:r>
          </a:p>
          <a:p>
            <a:r>
              <a:rPr lang="en-GB" baseline="0" dirty="0" smtClean="0"/>
              <a:t>Measure another marker intensity inside the nuclei</a:t>
            </a:r>
          </a:p>
          <a:p>
            <a:r>
              <a:rPr lang="en-GB" baseline="0" dirty="0" smtClean="0"/>
              <a:t>Interpretation of the intensity measure</a:t>
            </a:r>
          </a:p>
          <a:p>
            <a:r>
              <a:rPr lang="en-GB" baseline="0" dirty="0" smtClean="0"/>
              <a:t>Interpretation of the area (pixel size)</a:t>
            </a:r>
          </a:p>
          <a:p>
            <a:r>
              <a:rPr lang="en-GB" baseline="0" dirty="0" smtClean="0"/>
              <a:t>Save the image with overlay and  reopen it</a:t>
            </a:r>
          </a:p>
          <a:p>
            <a:r>
              <a:rPr lang="en-GB" baseline="0" dirty="0" smtClean="0"/>
              <a:t>Save </a:t>
            </a:r>
            <a:r>
              <a:rPr lang="en-GB" baseline="0" dirty="0" err="1" smtClean="0"/>
              <a:t>flatenned</a:t>
            </a:r>
            <a:r>
              <a:rPr lang="en-GB" baseline="0" dirty="0" smtClean="0"/>
              <a:t> image and show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97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do the stitching</a:t>
            </a:r>
            <a:r>
              <a:rPr lang="en-GB" baseline="0" dirty="0" smtClean="0"/>
              <a:t> hands on if some time is left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CAD29-E965-445B-890A-EFDB915A806E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45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</a:t>
            </a:r>
            <a:r>
              <a:rPr lang="en-US" baseline="0" dirty="0" smtClean="0"/>
              <a:t> a few people on the campus working on Image analysis service (IAS). I worked in an IAS</a:t>
            </a:r>
          </a:p>
          <a:p>
            <a:r>
              <a:rPr lang="en-US" baseline="0" dirty="0" smtClean="0"/>
              <a:t>With that presentation we would like to give you a </a:t>
            </a:r>
            <a:r>
              <a:rPr lang="en-US" baseline="0" dirty="0" err="1" smtClean="0"/>
              <a:t>flavour</a:t>
            </a:r>
            <a:r>
              <a:rPr lang="en-US" baseline="0" dirty="0" smtClean="0"/>
              <a:t> of what IA can do for you and how we can help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Probably all familiar with </a:t>
            </a:r>
            <a:r>
              <a:rPr lang="en-US" baseline="0" dirty="0" err="1" smtClean="0"/>
              <a:t>photoediting</a:t>
            </a:r>
            <a:r>
              <a:rPr lang="en-US" baseline="0" dirty="0" smtClean="0"/>
              <a:t> software. Make a picture cuter! A subjective process</a:t>
            </a:r>
          </a:p>
          <a:p>
            <a:r>
              <a:rPr lang="en-US" baseline="0" dirty="0" smtClean="0"/>
              <a:t>Doing IA for science is different needs objectivity which imply quantification, repeatability</a:t>
            </a:r>
          </a:p>
          <a:p>
            <a:r>
              <a:rPr lang="en-US" baseline="0" dirty="0" smtClean="0"/>
              <a:t>I you have image and good question, there are a lot of soft that can help you. </a:t>
            </a:r>
          </a:p>
          <a:p>
            <a:r>
              <a:rPr lang="en-US" baseline="0" dirty="0" smtClean="0"/>
              <a:t>And if you go in this rigorous way and work maybe in a few years you can win a medal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Transition: However in practice IA is not just one more step in your research pipeline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36CDC-75C8-4FB7-9C50-A944B4B77A3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503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266678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1448888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4204028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419872" y="2895600"/>
            <a:ext cx="4464496" cy="36004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&lt;Click to edit author list&gt;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187624" y="2780928"/>
            <a:ext cx="756084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4" y="1556792"/>
            <a:ext cx="6984776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2918686"/>
            <a:ext cx="1512167" cy="624986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 smtClean="0"/>
              <a:t>Click to edit Master text styles</a:t>
            </a:r>
          </a:p>
          <a:p>
            <a:pPr marL="457200" lvl="1" defTabSz="914400"/>
            <a:r>
              <a:rPr lang="en-US" dirty="0" smtClean="0"/>
              <a:t>Second level</a:t>
            </a:r>
          </a:p>
        </p:txBody>
      </p:sp>
      <p:pic>
        <p:nvPicPr>
          <p:cNvPr id="10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3525799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  <p:pic>
        <p:nvPicPr>
          <p:cNvPr id="14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953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  <p:pic>
        <p:nvPicPr>
          <p:cNvPr id="13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953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  <p:pic>
        <p:nvPicPr>
          <p:cNvPr id="11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953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  <p:pic>
        <p:nvPicPr>
          <p:cNvPr id="11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953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  <p:pic>
        <p:nvPicPr>
          <p:cNvPr id="11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265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  <p:pic>
        <p:nvPicPr>
          <p:cNvPr id="11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60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  <p:pic>
        <p:nvPicPr>
          <p:cNvPr id="11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250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121175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  <p:pic>
        <p:nvPicPr>
          <p:cNvPr id="11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1484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  <p:pic>
        <p:nvPicPr>
          <p:cNvPr id="11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177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912240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1848305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942451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779079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4029228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3418911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619673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MPI-CBG SCF licensed under CC BY-NC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21381-CD0E-4C6C-9ED9-9A1D1202632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/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63184" y="254903"/>
            <a:ext cx="859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  <a:endParaRPr lang="en-GB" sz="600" dirty="0"/>
          </a:p>
        </p:txBody>
      </p:sp>
    </p:spTree>
    <p:extLst>
      <p:ext uri="{BB962C8B-B14F-4D97-AF65-F5344CB8AC3E}">
        <p14:creationId xmlns:p14="http://schemas.microsoft.com/office/powerpoint/2010/main" val="371127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67.png"/><Relationship Id="rId5" Type="http://schemas.openxmlformats.org/officeDocument/2006/relationships/image" Target="../media/image32.png"/><Relationship Id="rId15" Type="http://schemas.openxmlformats.org/officeDocument/2006/relationships/image" Target="../media/image47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5.png"/><Relationship Id="rId1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12" Type="http://schemas.openxmlformats.org/officeDocument/2006/relationships/image" Target="../media/image54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23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22.png"/><Relationship Id="rId9" Type="http://schemas.openxmlformats.org/officeDocument/2006/relationships/image" Target="../media/image51.png"/><Relationship Id="rId14" Type="http://schemas.openxmlformats.org/officeDocument/2006/relationships/image" Target="../media/image5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8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5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3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jpeg"/><Relationship Id="rId4" Type="http://schemas.openxmlformats.org/officeDocument/2006/relationships/image" Target="../media/image88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6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2.png"/><Relationship Id="rId4" Type="http://schemas.openxmlformats.org/officeDocument/2006/relationships/image" Target="../media/image1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9.png"/><Relationship Id="rId5" Type="http://schemas.openxmlformats.org/officeDocument/2006/relationships/image" Target="../media/image112.png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8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59.png"/><Relationship Id="rId9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3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3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37.png"/><Relationship Id="rId3" Type="http://schemas.openxmlformats.org/officeDocument/2006/relationships/image" Target="../media/image3.png"/><Relationship Id="rId7" Type="http://schemas.openxmlformats.org/officeDocument/2006/relationships/image" Target="../media/image106.pn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122.png"/><Relationship Id="rId5" Type="http://schemas.openxmlformats.org/officeDocument/2006/relationships/image" Target="../media/image134.png"/><Relationship Id="rId10" Type="http://schemas.openxmlformats.org/officeDocument/2006/relationships/image" Target="../media/image135.png"/><Relationship Id="rId4" Type="http://schemas.openxmlformats.org/officeDocument/2006/relationships/image" Target="../media/image133.png"/><Relationship Id="rId9" Type="http://schemas.openxmlformats.org/officeDocument/2006/relationships/image" Target="../media/image87.png"/><Relationship Id="rId14" Type="http://schemas.openxmlformats.org/officeDocument/2006/relationships/image" Target="../media/image1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3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66.png"/><Relationship Id="rId4" Type="http://schemas.openxmlformats.org/officeDocument/2006/relationships/image" Target="../media/image15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49.png"/><Relationship Id="rId7" Type="http://schemas.openxmlformats.org/officeDocument/2006/relationships/image" Target="../media/image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80.png"/><Relationship Id="rId9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61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3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67.png"/><Relationship Id="rId5" Type="http://schemas.openxmlformats.org/officeDocument/2006/relationships/image" Target="../media/image32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67.png"/><Relationship Id="rId5" Type="http://schemas.openxmlformats.org/officeDocument/2006/relationships/image" Target="../media/image32.png"/><Relationship Id="rId15" Type="http://schemas.openxmlformats.org/officeDocument/2006/relationships/image" Target="../media/image47.png"/><Relationship Id="rId10" Type="http://schemas.openxmlformats.org/officeDocument/2006/relationships/image" Target="../media/image40.png"/><Relationship Id="rId4" Type="http://schemas.openxmlformats.org/officeDocument/2006/relationships/image" Target="../media/image31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9152" y="620688"/>
            <a:ext cx="7442448" cy="936104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Introduction to Image analysis</a:t>
            </a: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81772" y="2743200"/>
            <a:ext cx="5000228" cy="99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Robert </a:t>
            </a:r>
            <a:r>
              <a:rPr lang="en-US" dirty="0" err="1" smtClean="0"/>
              <a:t>Haase</a:t>
            </a:r>
            <a:r>
              <a:rPr lang="en-US" dirty="0" smtClean="0"/>
              <a:t>, </a:t>
            </a:r>
            <a:r>
              <a:rPr lang="en-US" dirty="0" err="1" smtClean="0"/>
              <a:t>HongKee</a:t>
            </a:r>
            <a:r>
              <a:rPr lang="en-US" dirty="0" smtClean="0"/>
              <a:t> Moon, Benoit </a:t>
            </a:r>
            <a:r>
              <a:rPr lang="en-US" dirty="0" err="1" smtClean="0"/>
              <a:t>Lombardot</a:t>
            </a:r>
            <a:endParaRPr lang="en-US" dirty="0" smtClean="0"/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MPI-CBG, Scientific Computing </a:t>
            </a:r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Facility</a:t>
            </a:r>
          </a:p>
          <a:p>
            <a:r>
              <a:rPr lang="en-US" dirty="0" smtClean="0"/>
              <a:t>October 23</a:t>
            </a:r>
            <a:r>
              <a:rPr lang="en-US" baseline="30000" dirty="0" smtClean="0"/>
              <a:t>rd</a:t>
            </a:r>
            <a:r>
              <a:rPr lang="en-US" dirty="0" smtClean="0"/>
              <a:t> – 25</a:t>
            </a:r>
            <a:r>
              <a:rPr lang="en-US" baseline="30000" dirty="0" smtClean="0"/>
              <a:t>th</a:t>
            </a:r>
            <a:r>
              <a:rPr lang="en-US" dirty="0" smtClean="0"/>
              <a:t> 2017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1547664" y="1556792"/>
            <a:ext cx="6272361" cy="863600"/>
          </a:xfrm>
        </p:spPr>
        <p:txBody>
          <a:bodyPr>
            <a:normAutofit/>
          </a:bodyPr>
          <a:lstStyle/>
          <a:p>
            <a:r>
              <a:rPr lang="en-US" dirty="0"/>
              <a:t>1</a:t>
            </a:r>
            <a:r>
              <a:rPr lang="en-US" dirty="0" smtClean="0"/>
              <a:t>. Introduction &amp; Basic concepts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1524000" y="4267200"/>
            <a:ext cx="6335713" cy="152041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Section goals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Introduction to the course, image analysis and Fiji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Image characteristics and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Regions of interest and measures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3381772" y="3449960"/>
            <a:ext cx="5000228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6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3" y="152400"/>
            <a:ext cx="1300497" cy="537502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Bio Image Analysis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" y="76200"/>
            <a:ext cx="504488" cy="78308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7200" y="1773794"/>
            <a:ext cx="2209801" cy="2112406"/>
            <a:chOff x="685799" y="1863406"/>
            <a:chExt cx="2942640" cy="286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00" y="1863406"/>
              <a:ext cx="2942639" cy="236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85800" y="4225606"/>
              <a:ext cx="2871536" cy="500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Image preparation</a:t>
              </a:r>
            </a:p>
          </p:txBody>
        </p:sp>
        <p:pic>
          <p:nvPicPr>
            <p:cNvPr id="9" name="image32.jpg"/>
            <p:cNvPicPr/>
            <p:nvPr/>
          </p:nvPicPr>
          <p:blipFill rotWithShape="1">
            <a:blip r:embed="rId6">
              <a:extLst/>
            </a:blip>
            <a:srcRect r="23530" b="4889"/>
            <a:stretch/>
          </p:blipFill>
          <p:spPr>
            <a:xfrm>
              <a:off x="685799" y="1939606"/>
              <a:ext cx="2942639" cy="2175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3276601" y="1781815"/>
            <a:ext cx="2209799" cy="2362681"/>
            <a:chOff x="2816711" y="1157466"/>
            <a:chExt cx="4436901" cy="480796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9200"/>
              <a:ext cx="4054448" cy="3417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5553"/>
              <a:ext cx="4126726" cy="3424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711" y="1371600"/>
              <a:ext cx="4436901" cy="304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0" t="9588" r="3541" b="6025"/>
            <a:stretch/>
          </p:blipFill>
          <p:spPr bwMode="auto">
            <a:xfrm rot="16200000">
              <a:off x="3293840" y="680337"/>
              <a:ext cx="3482642" cy="44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816711" y="4650173"/>
                  <a:ext cx="4436901" cy="1315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/>
                    <a:t>Object definition </a:t>
                  </a:r>
                  <a14:m>
                    <m:oMath xmlns:m="http://schemas.openxmlformats.org/officeDocument/2006/math">
                      <m:r>
                        <a:rPr lang="en-GB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a14:m>
                  <a:r>
                    <a:rPr lang="en-GB" b="1" dirty="0"/>
                    <a:t> Segmentation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711" y="4650173"/>
                  <a:ext cx="4436901" cy="131525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ight Arrow 13"/>
          <p:cNvSpPr/>
          <p:nvPr/>
        </p:nvSpPr>
        <p:spPr>
          <a:xfrm>
            <a:off x="2819400" y="2487768"/>
            <a:ext cx="304800" cy="289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6019800" y="1752600"/>
            <a:ext cx="2408805" cy="2121932"/>
            <a:chOff x="5663154" y="1664512"/>
            <a:chExt cx="3480845" cy="26725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91199" y="1686826"/>
              <a:ext cx="3148561" cy="21484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 descr="Screen Shot 2014-10-09 at 10.35.25 P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7636" y="1664512"/>
              <a:ext cx="3231879" cy="225081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663154" y="3871925"/>
              <a:ext cx="3480845" cy="465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Characterization</a:t>
              </a:r>
              <a:endParaRPr lang="en-GB" b="1" dirty="0"/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5638800" y="2487768"/>
            <a:ext cx="304800" cy="289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2362200" y="4495800"/>
            <a:ext cx="3903452" cy="2209800"/>
            <a:chOff x="-339246" y="4062832"/>
            <a:chExt cx="5889811" cy="3662734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358312" y="4255992"/>
              <a:ext cx="2510588" cy="246097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-339246" y="6846119"/>
              <a:ext cx="5889811" cy="879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Interaction, Visualisation, </a:t>
              </a:r>
              <a:br>
                <a:rPr lang="en-GB" b="1" dirty="0" smtClean="0"/>
              </a:br>
              <a:r>
                <a:rPr lang="en-GB" b="1" dirty="0" smtClean="0"/>
                <a:t>Automation</a:t>
              </a:r>
            </a:p>
          </p:txBody>
        </p:sp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6734" y="4246445"/>
              <a:ext cx="2947431" cy="2419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1767" y="4062832"/>
              <a:ext cx="3037364" cy="2783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Left Brace 17"/>
          <p:cNvSpPr/>
          <p:nvPr/>
        </p:nvSpPr>
        <p:spPr>
          <a:xfrm rot="16200000">
            <a:off x="4285492" y="417824"/>
            <a:ext cx="325884" cy="7677668"/>
          </a:xfrm>
          <a:prstGeom prst="leftBrace">
            <a:avLst>
              <a:gd name="adj1" fmla="val 30588"/>
              <a:gd name="adj2" fmla="val 48872"/>
            </a:avLst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322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2148098" y="4941168"/>
            <a:ext cx="4800166" cy="177523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6722882" y="6381328"/>
            <a:ext cx="2133600" cy="365125"/>
          </a:xfrm>
        </p:spPr>
        <p:txBody>
          <a:bodyPr/>
          <a:lstStyle/>
          <a:p>
            <a:fld id="{099BB42F-8F66-4FA8-B6F6-EF87CE7AE14B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4" name="Group 3"/>
          <p:cNvGrpSpPr/>
          <p:nvPr/>
        </p:nvGrpSpPr>
        <p:grpSpPr>
          <a:xfrm>
            <a:off x="7416344" y="3495379"/>
            <a:ext cx="828064" cy="1112180"/>
            <a:chOff x="4580654" y="5197140"/>
            <a:chExt cx="828064" cy="1112180"/>
          </a:xfrm>
        </p:grpSpPr>
        <p:sp>
          <p:nvSpPr>
            <p:cNvPr id="24" name="TextBox 23"/>
            <p:cNvSpPr txBox="1"/>
            <p:nvPr/>
          </p:nvSpPr>
          <p:spPr>
            <a:xfrm>
              <a:off x="4621364" y="5939988"/>
              <a:ext cx="7466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Amira</a:t>
              </a:r>
              <a:endParaRPr lang="en-US" dirty="0"/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0654" y="5197140"/>
              <a:ext cx="828064" cy="828064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6439019" y="2958464"/>
            <a:ext cx="1013301" cy="1120408"/>
            <a:chOff x="3422550" y="5126196"/>
            <a:chExt cx="1013301" cy="1120408"/>
          </a:xfrm>
        </p:grpSpPr>
        <p:sp>
          <p:nvSpPr>
            <p:cNvPr id="29" name="TextBox 28"/>
            <p:cNvSpPr txBox="1"/>
            <p:nvPr/>
          </p:nvSpPr>
          <p:spPr>
            <a:xfrm>
              <a:off x="3443272" y="5877272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Huygens</a:t>
              </a:r>
              <a:endParaRPr lang="en-US" dirty="0"/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2550" y="5126196"/>
              <a:ext cx="808484" cy="808484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046" y="4071443"/>
            <a:ext cx="1152128" cy="59135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03189" y="3067838"/>
            <a:ext cx="775790" cy="990600"/>
            <a:chOff x="5580112" y="5246712"/>
            <a:chExt cx="775790" cy="990600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87028" y="5246712"/>
              <a:ext cx="702568" cy="702568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5580112" y="5867980"/>
              <a:ext cx="775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Knime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610173" y="1767187"/>
            <a:ext cx="1274195" cy="1080120"/>
            <a:chOff x="467544" y="3870340"/>
            <a:chExt cx="1274195" cy="108012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55576" y="3870340"/>
              <a:ext cx="792088" cy="792088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467544" y="4581128"/>
              <a:ext cx="1274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Cell profiler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92976" y="2878665"/>
            <a:ext cx="934808" cy="904746"/>
            <a:chOff x="611560" y="3037602"/>
            <a:chExt cx="934808" cy="90474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5576" y="3037602"/>
              <a:ext cx="622212" cy="61391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611560" y="3573016"/>
              <a:ext cx="934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Volocity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493396" y="1897117"/>
            <a:ext cx="828544" cy="1433446"/>
            <a:chOff x="2654410" y="1428782"/>
            <a:chExt cx="828544" cy="1433446"/>
          </a:xfrm>
        </p:grpSpPr>
        <p:sp>
          <p:nvSpPr>
            <p:cNvPr id="31" name="TextBox 30"/>
            <p:cNvSpPr txBox="1"/>
            <p:nvPr/>
          </p:nvSpPr>
          <p:spPr>
            <a:xfrm>
              <a:off x="2699792" y="2492896"/>
              <a:ext cx="7831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Illastik</a:t>
              </a:r>
              <a:endParaRPr lang="en-US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4410" y="1428782"/>
              <a:ext cx="828544" cy="11767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2968147" y="3067838"/>
            <a:ext cx="1095565" cy="1158334"/>
            <a:chOff x="581047" y="2135942"/>
            <a:chExt cx="1095565" cy="115833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47" y="2135942"/>
              <a:ext cx="1095565" cy="901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TextBox 48"/>
            <p:cNvSpPr txBox="1"/>
            <p:nvPr/>
          </p:nvSpPr>
          <p:spPr>
            <a:xfrm>
              <a:off x="715512" y="2924944"/>
              <a:ext cx="760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Imaris</a:t>
              </a:r>
              <a:endParaRPr lang="en-U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412838" y="3168067"/>
            <a:ext cx="826784" cy="1208158"/>
            <a:chOff x="2593088" y="3670294"/>
            <a:chExt cx="826784" cy="1208158"/>
          </a:xfrm>
        </p:grpSpPr>
        <p:sp>
          <p:nvSpPr>
            <p:cNvPr id="25" name="TextBox 24"/>
            <p:cNvSpPr txBox="1"/>
            <p:nvPr/>
          </p:nvSpPr>
          <p:spPr>
            <a:xfrm>
              <a:off x="2640964" y="4509120"/>
              <a:ext cx="699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Arivis</a:t>
              </a:r>
              <a:endParaRPr lang="en-US" dirty="0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088" y="3670294"/>
              <a:ext cx="826784" cy="853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615" y="4422893"/>
            <a:ext cx="1820964" cy="428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2613052" y="1628800"/>
            <a:ext cx="1112300" cy="1252354"/>
            <a:chOff x="3747732" y="2320662"/>
            <a:chExt cx="1112300" cy="1252354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732" y="2320662"/>
              <a:ext cx="1112300" cy="96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3923928" y="3203684"/>
              <a:ext cx="854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Matlab</a:t>
              </a:r>
              <a:endParaRPr lang="en-US" dirty="0"/>
            </a:p>
          </p:txBody>
        </p:sp>
      </p:grp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66" y="2085758"/>
            <a:ext cx="826662" cy="617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62" y="1746007"/>
            <a:ext cx="837713" cy="923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984367" y="5085184"/>
            <a:ext cx="496389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/>
              <a:t>Free/Commercial,</a:t>
            </a:r>
          </a:p>
          <a:p>
            <a:pPr algn="ctr"/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Customize versus ease of use</a:t>
            </a:r>
          </a:p>
          <a:p>
            <a:pPr algn="ctr"/>
            <a:r>
              <a:rPr lang="en-GB" sz="2000" dirty="0" smtClean="0"/>
              <a:t>Specific pipelines: slide analysis, HCS, </a:t>
            </a:r>
            <a:r>
              <a:rPr lang="en-GB" sz="2000" dirty="0" smtClean="0">
                <a:solidFill>
                  <a:schemeClr val="accent1">
                    <a:lumMod val="75000"/>
                  </a:schemeClr>
                </a:solidFill>
              </a:rPr>
              <a:t>neurons, 3D visualization, </a:t>
            </a:r>
          </a:p>
          <a:p>
            <a:pPr algn="ctr"/>
            <a:r>
              <a:rPr lang="en-GB" sz="2000" dirty="0" smtClean="0"/>
              <a:t>large dataset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827355" y="2430174"/>
            <a:ext cx="863383" cy="1044602"/>
            <a:chOff x="7582953" y="1602510"/>
            <a:chExt cx="863383" cy="1044602"/>
          </a:xfrm>
        </p:grpSpPr>
        <p:sp>
          <p:nvSpPr>
            <p:cNvPr id="35" name="TextBox 34"/>
            <p:cNvSpPr txBox="1"/>
            <p:nvPr/>
          </p:nvSpPr>
          <p:spPr>
            <a:xfrm>
              <a:off x="7596336" y="2277780"/>
              <a:ext cx="85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Python</a:t>
              </a:r>
              <a:endParaRPr lang="en-US" dirty="0"/>
            </a:p>
          </p:txBody>
        </p: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82953" y="1602510"/>
              <a:ext cx="836712" cy="836712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5795772" y="3918139"/>
            <a:ext cx="720080" cy="976392"/>
            <a:chOff x="706642" y="5126196"/>
            <a:chExt cx="720080" cy="976392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06642" y="5126196"/>
              <a:ext cx="720080" cy="72008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841300" y="5733256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Fiji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4800" y="1143000"/>
            <a:ext cx="8458200" cy="3798168"/>
            <a:chOff x="304800" y="1143000"/>
            <a:chExt cx="8458200" cy="3798168"/>
          </a:xfrm>
        </p:grpSpPr>
        <p:sp>
          <p:nvSpPr>
            <p:cNvPr id="16" name="Rectangle 15"/>
            <p:cNvSpPr/>
            <p:nvPr/>
          </p:nvSpPr>
          <p:spPr>
            <a:xfrm>
              <a:off x="304800" y="1143000"/>
              <a:ext cx="8458200" cy="3798168"/>
            </a:xfrm>
            <a:prstGeom prst="rect">
              <a:avLst/>
            </a:prstGeom>
            <a:solidFill>
              <a:schemeClr val="bg1">
                <a:lumMod val="95000"/>
                <a:alpha val="8117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03737" y="1828800"/>
              <a:ext cx="2235063" cy="2288117"/>
            </a:xfrm>
            <a:prstGeom prst="rect">
              <a:avLst/>
            </a:prstGeom>
          </p:spPr>
        </p:pic>
      </p:grpSp>
      <p:pic>
        <p:nvPicPr>
          <p:cNvPr id="54" name="Picture 53" descr="CBGlogo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55" name="Rectangle 2"/>
          <p:cNvSpPr txBox="1">
            <a:spLocks noChangeArrowheads="1"/>
          </p:cNvSpPr>
          <p:nvPr/>
        </p:nvSpPr>
        <p:spPr>
          <a:xfrm>
            <a:off x="2268579" y="116632"/>
            <a:ext cx="679922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Bef>
                <a:spcPct val="20000"/>
              </a:spcBef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400" dirty="0">
              <a:solidFill>
                <a:srgbClr val="1F497D">
                  <a:lumMod val="60000"/>
                  <a:lumOff val="40000"/>
                </a:srgbClr>
              </a:solidFill>
            </a:endParaRPr>
          </a:p>
          <a:p>
            <a:pPr algn="l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Image analysis software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68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940587" y="2895600"/>
            <a:ext cx="5167039" cy="2971800"/>
            <a:chOff x="295274" y="1216051"/>
            <a:chExt cx="8605565" cy="5184749"/>
          </a:xfrm>
        </p:grpSpPr>
        <p:pic>
          <p:nvPicPr>
            <p:cNvPr id="8" name="Picture 6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" t="11202" r="3696" b="2840"/>
            <a:stretch/>
          </p:blipFill>
          <p:spPr bwMode="auto">
            <a:xfrm>
              <a:off x="6810374" y="3876675"/>
              <a:ext cx="2090465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8" t="11202" r="4711" b="2840"/>
            <a:stretch/>
          </p:blipFill>
          <p:spPr bwMode="auto">
            <a:xfrm>
              <a:off x="4646875" y="1216052"/>
              <a:ext cx="204598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" t="11360" r="3696" b="4198"/>
            <a:stretch/>
          </p:blipFill>
          <p:spPr bwMode="auto">
            <a:xfrm>
              <a:off x="6810374" y="1216051"/>
              <a:ext cx="2090465" cy="247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" t="11202" r="4901" b="2840"/>
            <a:stretch/>
          </p:blipFill>
          <p:spPr bwMode="auto">
            <a:xfrm>
              <a:off x="295274" y="3876675"/>
              <a:ext cx="204598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" t="11359" r="4901" b="4197"/>
            <a:stretch/>
          </p:blipFill>
          <p:spPr bwMode="auto">
            <a:xfrm>
              <a:off x="295274" y="1216052"/>
              <a:ext cx="2045987" cy="2479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" t="11360" r="5176" b="4198"/>
            <a:stretch/>
          </p:blipFill>
          <p:spPr bwMode="auto">
            <a:xfrm>
              <a:off x="2495550" y="1216051"/>
              <a:ext cx="2034867" cy="2479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9" t="11359" r="4929" b="4197"/>
            <a:stretch/>
          </p:blipFill>
          <p:spPr bwMode="auto">
            <a:xfrm>
              <a:off x="4646875" y="3898913"/>
              <a:ext cx="2045988" cy="2479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0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" t="11202" r="5176" b="2840"/>
            <a:stretch/>
          </p:blipFill>
          <p:spPr bwMode="auto">
            <a:xfrm>
              <a:off x="2495550" y="3876675"/>
              <a:ext cx="203486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/>
          <p:cNvSpPr txBox="1"/>
          <p:nvPr/>
        </p:nvSpPr>
        <p:spPr>
          <a:xfrm>
            <a:off x="1438007" y="99060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Image Characteristics</a:t>
            </a:r>
          </a:p>
          <a:p>
            <a:pPr algn="ctr"/>
            <a:r>
              <a:rPr lang="en-US" sz="4800" b="1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sz="4800" b="1" dirty="0" smtClean="0">
                <a:solidFill>
                  <a:schemeClr val="tx2">
                    <a:lumMod val="75000"/>
                  </a:schemeClr>
                </a:solidFill>
              </a:rPr>
              <a:t>Visualization</a:t>
            </a:r>
            <a:endParaRPr lang="en-US" sz="4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5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Open images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</a:t>
            </a:r>
            <a:r>
              <a:rPr lang="en-US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concepts</a:t>
            </a:r>
            <a:endParaRPr lang="en-GB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26" y="1295400"/>
            <a:ext cx="55721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415809" y="1307647"/>
            <a:ext cx="4473675" cy="2273753"/>
            <a:chOff x="415809" y="1307647"/>
            <a:chExt cx="4473675" cy="227375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1" t="667" r="78285" b="90372"/>
            <a:stretch/>
          </p:blipFill>
          <p:spPr bwMode="auto">
            <a:xfrm>
              <a:off x="1351912" y="1307647"/>
              <a:ext cx="3300548" cy="1024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415809" y="2133601"/>
              <a:ext cx="4473675" cy="1447799"/>
              <a:chOff x="415809" y="2133601"/>
              <a:chExt cx="4473675" cy="1447799"/>
            </a:xfrm>
          </p:grpSpPr>
          <p:pic>
            <p:nvPicPr>
              <p:cNvPr id="19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6534" y="2714625"/>
                <a:ext cx="742950" cy="866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0" name="Curved Connector 19"/>
              <p:cNvCxnSpPr>
                <a:stCxn id="19" idx="1"/>
              </p:cNvCxnSpPr>
              <p:nvPr/>
            </p:nvCxnSpPr>
            <p:spPr>
              <a:xfrm rot="10800000">
                <a:off x="3200400" y="2133601"/>
                <a:ext cx="946135" cy="1014413"/>
              </a:xfrm>
              <a:prstGeom prst="curvedConnector2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Arc 20"/>
              <p:cNvSpPr/>
              <p:nvPr/>
            </p:nvSpPr>
            <p:spPr>
              <a:xfrm>
                <a:off x="415809" y="2282577"/>
                <a:ext cx="1942207" cy="45719"/>
              </a:xfrm>
              <a:prstGeom prst="arc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24" name="Rectangle 23"/>
          <p:cNvSpPr/>
          <p:nvPr/>
        </p:nvSpPr>
        <p:spPr>
          <a:xfrm>
            <a:off x="994873" y="1143000"/>
            <a:ext cx="6019800" cy="266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9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" b="46167" l="12708" r="27995">
                        <a14:foregroundMark x1="15755" y1="12750" x2="16276" y2="34750"/>
                        <a14:foregroundMark x1="14948" y1="5417" x2="25547" y2="5250"/>
                        <a14:foregroundMark x1="14401" y1="8750" x2="14609" y2="16833"/>
                        <a14:backgroundMark x1="22266" y1="14083" x2="25599" y2="16083"/>
                        <a14:backgroundMark x1="22266" y1="25000" x2="25781" y2="29000"/>
                        <a14:backgroundMark x1="22083" y1="33167" x2="21536" y2="38500"/>
                        <a14:backgroundMark x1="18646" y1="43250" x2="18646" y2="43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94" t="-1" r="71625" b="53296"/>
          <a:stretch/>
        </p:blipFill>
        <p:spPr bwMode="auto">
          <a:xfrm>
            <a:off x="1300014" y="1266915"/>
            <a:ext cx="5808617" cy="533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2500" r="28438">
                        <a14:foregroundMark x1="17370" y1="1500" x2="13490" y2="1417"/>
                        <a14:foregroundMark x1="24896" y1="1417" x2="27760" y2="1667"/>
                        <a14:foregroundMark x1="27161" y1="9167" x2="25208" y2="9167"/>
                        <a14:backgroundMark x1="14635" y1="53333" x2="16693" y2="59917"/>
                        <a14:backgroundMark x1="17031" y1="58250" x2="17057" y2="89750"/>
                        <a14:backgroundMark x1="18281" y1="50917" x2="17708" y2="56833"/>
                        <a14:backgroundMark x1="18229" y1="55333" x2="18177" y2="93000"/>
                        <a14:backgroundMark x1="18177" y1="47250" x2="18229" y2="54750"/>
                        <a14:backgroundMark x1="26380" y1="38417" x2="26380" y2="52000"/>
                        <a14:backgroundMark x1="24844" y1="44750" x2="24870" y2="47500"/>
                        <a14:backgroundMark x1="24766" y1="16083" x2="24792" y2="57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-460" r="70108" b="-10712"/>
          <a:stretch/>
        </p:blipFill>
        <p:spPr bwMode="auto">
          <a:xfrm>
            <a:off x="614394" y="1232796"/>
            <a:ext cx="7047187" cy="12707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20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Stitching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64222" y="6611779"/>
            <a:ext cx="25797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Image source: </a:t>
            </a:r>
            <a:r>
              <a:rPr lang="en-GB" sz="10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Carine</a:t>
            </a:r>
            <a:r>
              <a:rPr lang="en-GB" sz="1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Stapel</a:t>
            </a:r>
            <a:r>
              <a:rPr lang="en-GB" sz="1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en-GB" sz="10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Vastenhouw</a:t>
            </a:r>
            <a:r>
              <a:rPr lang="en-GB" sz="1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lab)</a:t>
            </a:r>
            <a:endParaRPr lang="en-GB" sz="10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926" y="1295400"/>
            <a:ext cx="5572125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415809" y="1307647"/>
            <a:ext cx="4473675" cy="2273753"/>
            <a:chOff x="415809" y="1307647"/>
            <a:chExt cx="4473675" cy="2273753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91" t="667" r="78285" b="90372"/>
            <a:stretch/>
          </p:blipFill>
          <p:spPr bwMode="auto">
            <a:xfrm>
              <a:off x="1351912" y="1307647"/>
              <a:ext cx="3300548" cy="1024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9" name="Group 18"/>
            <p:cNvGrpSpPr/>
            <p:nvPr/>
          </p:nvGrpSpPr>
          <p:grpSpPr>
            <a:xfrm>
              <a:off x="415809" y="2133601"/>
              <a:ext cx="4473675" cy="1447799"/>
              <a:chOff x="415809" y="2133601"/>
              <a:chExt cx="4473675" cy="1447799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6534" y="2714625"/>
                <a:ext cx="742950" cy="866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21" name="Curved Connector 20"/>
              <p:cNvCxnSpPr>
                <a:stCxn id="20" idx="1"/>
              </p:cNvCxnSpPr>
              <p:nvPr/>
            </p:nvCxnSpPr>
            <p:spPr>
              <a:xfrm rot="10800000">
                <a:off x="3200400" y="2133601"/>
                <a:ext cx="946135" cy="1014413"/>
              </a:xfrm>
              <a:prstGeom prst="curvedConnector2">
                <a:avLst/>
              </a:prstGeom>
              <a:ln w="571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Arc 21"/>
              <p:cNvSpPr/>
              <p:nvPr/>
            </p:nvSpPr>
            <p:spPr>
              <a:xfrm>
                <a:off x="415809" y="2282577"/>
                <a:ext cx="1942207" cy="45719"/>
              </a:xfrm>
              <a:prstGeom prst="arc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8" name="Group 37"/>
          <p:cNvGrpSpPr/>
          <p:nvPr/>
        </p:nvGrpSpPr>
        <p:grpSpPr>
          <a:xfrm>
            <a:off x="5365435" y="2601699"/>
            <a:ext cx="2536830" cy="2874852"/>
            <a:chOff x="294473" y="1856512"/>
            <a:chExt cx="2536830" cy="287485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473" y="1856512"/>
              <a:ext cx="1688879" cy="204315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436" y="2065901"/>
              <a:ext cx="1688879" cy="2043155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514" y="2269432"/>
              <a:ext cx="1688879" cy="204315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758" y="2478821"/>
              <a:ext cx="1688879" cy="204315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2424" y="2688209"/>
              <a:ext cx="1688879" cy="2043155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3207711" y="2666824"/>
            <a:ext cx="2536830" cy="2874852"/>
            <a:chOff x="294473" y="1856512"/>
            <a:chExt cx="2536830" cy="2874852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473" y="1856512"/>
              <a:ext cx="1688879" cy="204315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436" y="2065901"/>
              <a:ext cx="1688879" cy="204315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514" y="2269432"/>
              <a:ext cx="1688879" cy="204315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758" y="2478821"/>
              <a:ext cx="1688879" cy="2043155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2424" y="2688209"/>
              <a:ext cx="1688879" cy="2043155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1089601" y="2640808"/>
            <a:ext cx="2536830" cy="2874852"/>
            <a:chOff x="294473" y="1856512"/>
            <a:chExt cx="2536830" cy="2874852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473" y="1856512"/>
              <a:ext cx="1688879" cy="2043155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436" y="2065901"/>
              <a:ext cx="1688879" cy="2043155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514" y="2269432"/>
              <a:ext cx="1688879" cy="2043155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758" y="2478821"/>
              <a:ext cx="1688879" cy="2043155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2424" y="2688209"/>
              <a:ext cx="1688879" cy="2043155"/>
            </a:xfrm>
            <a:prstGeom prst="rect">
              <a:avLst/>
            </a:prstGeom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67" y="1439663"/>
            <a:ext cx="8531248" cy="403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875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Stitching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914400" y="1321387"/>
            <a:ext cx="8229600" cy="11932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To do any analysis we need to create a single image</a:t>
            </a:r>
          </a:p>
          <a:p>
            <a:pPr marL="0" indent="0">
              <a:buNone/>
            </a:pPr>
            <a:r>
              <a:rPr lang="en-US" sz="2400" dirty="0" smtClean="0">
                <a:sym typeface="Wingdings" panose="05000000000000000000" pitchFamily="2" charset="2"/>
              </a:rPr>
              <a:t> </a:t>
            </a:r>
            <a:r>
              <a:rPr lang="en-US" sz="2400" b="1" dirty="0" smtClean="0">
                <a:sym typeface="Wingdings" panose="05000000000000000000" pitchFamily="2" charset="2"/>
              </a:rPr>
              <a:t>Stitching</a:t>
            </a:r>
            <a:r>
              <a:rPr lang="en-US" sz="2400" b="1" dirty="0">
                <a:sym typeface="Wingdings" panose="05000000000000000000" pitchFamily="2" charset="2"/>
              </a:rPr>
              <a:t> </a:t>
            </a:r>
            <a:r>
              <a:rPr lang="en-US" sz="1800" i="1" dirty="0" smtClean="0">
                <a:sym typeface="Wingdings" panose="05000000000000000000" pitchFamily="2" charset="2"/>
              </a:rPr>
              <a:t>(</a:t>
            </a:r>
            <a:r>
              <a:rPr lang="en-US" sz="1800" dirty="0" smtClean="0"/>
              <a:t>Menu </a:t>
            </a:r>
            <a:r>
              <a:rPr lang="en-US" sz="1800" i="1" dirty="0" smtClean="0"/>
              <a:t>Plugins &gt; Stitching &gt; Grid/Collection stitching)</a:t>
            </a:r>
            <a:endParaRPr lang="en-US" sz="1800" i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514600"/>
            <a:ext cx="1979641" cy="35265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719" y="2514600"/>
            <a:ext cx="3635032" cy="35265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64222" y="6611779"/>
            <a:ext cx="25797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Image source: </a:t>
            </a:r>
            <a:r>
              <a:rPr lang="en-GB" sz="10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Carine</a:t>
            </a:r>
            <a:r>
              <a:rPr lang="en-GB" sz="1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GB" sz="10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Stapel</a:t>
            </a:r>
            <a:r>
              <a:rPr lang="en-GB" sz="1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en-GB" sz="10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Vastenhouw</a:t>
            </a:r>
            <a:r>
              <a:rPr lang="en-GB" sz="1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lab)</a:t>
            </a:r>
            <a:endParaRPr lang="en-GB" sz="10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362200"/>
            <a:ext cx="8493273" cy="409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1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The image interface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80" y="1412776"/>
            <a:ext cx="3816424" cy="5360391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65796" y="1789844"/>
            <a:ext cx="6408712" cy="4392488"/>
            <a:chOff x="467544" y="1789844"/>
            <a:chExt cx="6408712" cy="4392488"/>
          </a:xfrm>
        </p:grpSpPr>
        <p:cxnSp>
          <p:nvCxnSpPr>
            <p:cNvPr id="19" name="Straight Arrow Connector 18"/>
            <p:cNvCxnSpPr>
              <a:stCxn id="48" idx="1"/>
            </p:cNvCxnSpPr>
            <p:nvPr/>
          </p:nvCxnSpPr>
          <p:spPr>
            <a:xfrm flipH="1" flipV="1">
              <a:off x="611560" y="1789844"/>
              <a:ext cx="3960440" cy="290394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48" idx="1"/>
            </p:cNvCxnSpPr>
            <p:nvPr/>
          </p:nvCxnSpPr>
          <p:spPr>
            <a:xfrm flipH="1">
              <a:off x="467544" y="4693786"/>
              <a:ext cx="4104456" cy="14885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572000" y="4509120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Dataset positions</a:t>
              </a:r>
              <a:endParaRPr lang="en-US" dirty="0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088308" y="620688"/>
            <a:ext cx="5750892" cy="1562100"/>
            <a:chOff x="2771800" y="620688"/>
            <a:chExt cx="5750892" cy="1562100"/>
          </a:xfrm>
        </p:grpSpPr>
        <p:cxnSp>
          <p:nvCxnSpPr>
            <p:cNvPr id="57" name="Straight Arrow Connector 56"/>
            <p:cNvCxnSpPr>
              <a:stCxn id="60" idx="1"/>
            </p:cNvCxnSpPr>
            <p:nvPr/>
          </p:nvCxnSpPr>
          <p:spPr>
            <a:xfrm flipH="1">
              <a:off x="2771800" y="1453426"/>
              <a:ext cx="1800200" cy="1033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572000" y="126876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Zoom factor</a:t>
              </a:r>
              <a:endParaRPr lang="en-US" dirty="0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192" y="620688"/>
              <a:ext cx="2222500" cy="1562100"/>
            </a:xfrm>
            <a:prstGeom prst="rect">
              <a:avLst/>
            </a:prstGeom>
          </p:spPr>
        </p:pic>
      </p:grpSp>
      <p:grpSp>
        <p:nvGrpSpPr>
          <p:cNvPr id="72" name="Group 71"/>
          <p:cNvGrpSpPr/>
          <p:nvPr/>
        </p:nvGrpSpPr>
        <p:grpSpPr>
          <a:xfrm>
            <a:off x="4222180" y="1772816"/>
            <a:ext cx="2232248" cy="945396"/>
            <a:chOff x="3923928" y="1772816"/>
            <a:chExt cx="2232248" cy="945396"/>
          </a:xfrm>
        </p:grpSpPr>
        <p:cxnSp>
          <p:nvCxnSpPr>
            <p:cNvPr id="63" name="Straight Arrow Connector 62"/>
            <p:cNvCxnSpPr>
              <a:stCxn id="67" idx="1"/>
            </p:cNvCxnSpPr>
            <p:nvPr/>
          </p:nvCxnSpPr>
          <p:spPr>
            <a:xfrm flipH="1" flipV="1">
              <a:off x="3923928" y="1772816"/>
              <a:ext cx="720080" cy="7607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644008" y="2348880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type</a:t>
              </a:r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2926036" y="1772816"/>
            <a:ext cx="3528392" cy="2219474"/>
            <a:chOff x="2627784" y="1772816"/>
            <a:chExt cx="3528392" cy="2219474"/>
          </a:xfrm>
        </p:grpSpPr>
        <p:sp>
          <p:nvSpPr>
            <p:cNvPr id="78" name="TextBox 77"/>
            <p:cNvSpPr txBox="1"/>
            <p:nvPr/>
          </p:nvSpPr>
          <p:spPr>
            <a:xfrm>
              <a:off x="4644008" y="3068960"/>
              <a:ext cx="151216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Image size in physical units (and in pixels)</a:t>
              </a:r>
              <a:endParaRPr lang="en-US" dirty="0"/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 flipV="1">
              <a:off x="2627784" y="1772816"/>
              <a:ext cx="2088232" cy="15528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69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19" y="2204864"/>
            <a:ext cx="2997177" cy="31681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235430" y="2457066"/>
            <a:ext cx="2525134" cy="2664644"/>
            <a:chOff x="235430" y="2276524"/>
            <a:chExt cx="2525134" cy="2664644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30" y="2276524"/>
              <a:ext cx="2525134" cy="2664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115616" y="2924944"/>
              <a:ext cx="192612" cy="21602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022" y="2172554"/>
            <a:ext cx="3151964" cy="32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95736" y="109081"/>
            <a:ext cx="6948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  <a:p>
            <a:r>
              <a:rPr lang="en-GB" sz="4000" b="1" dirty="0" err="1" smtClean="0">
                <a:solidFill>
                  <a:schemeClr val="tx2">
                    <a:lumMod val="75000"/>
                  </a:schemeClr>
                </a:solidFill>
              </a:rPr>
              <a:t>Graylevel</a:t>
            </a:r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</a:rPr>
              <a:t> image</a:t>
            </a:r>
            <a:endParaRPr lang="en-GB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883361" y="5500688"/>
            <a:ext cx="3403515" cy="608529"/>
            <a:chOff x="5883361" y="5500688"/>
            <a:chExt cx="3403515" cy="60852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9318" y="5500688"/>
              <a:ext cx="2997177" cy="2952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883361" y="5738813"/>
              <a:ext cx="4698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0</a:t>
              </a:r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674186" y="5739885"/>
              <a:ext cx="612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255</a:t>
              </a:r>
              <a:endParaRPr lang="en-GB" dirty="0"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9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28" y="5889362"/>
            <a:ext cx="37084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52" y="2273633"/>
            <a:ext cx="3541676" cy="3480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5652" y="1239044"/>
            <a:ext cx="326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Image&gt;Lookup Tables</a:t>
            </a:r>
          </a:p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Image&gt;</a:t>
            </a:r>
            <a:r>
              <a:rPr lang="en-GB" sz="2000" dirty="0" err="1" smtClean="0">
                <a:solidFill>
                  <a:schemeClr val="tx2">
                    <a:lumMod val="75000"/>
                  </a:schemeClr>
                </a:solidFill>
              </a:rPr>
              <a:t>Colors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&gt;Display LUTs</a:t>
            </a:r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64943"/>
            <a:ext cx="3574210" cy="349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32" y="5897638"/>
            <a:ext cx="3672408" cy="364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195195"/>
            <a:ext cx="3546088" cy="37484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95736" y="109081"/>
            <a:ext cx="69482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  <a:p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</a:rPr>
              <a:t>Look Up Tables (LUT)</a:t>
            </a:r>
            <a:endParaRPr lang="en-GB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50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5736" y="109081"/>
            <a:ext cx="6948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</a:rPr>
              <a:t>Bit depth</a:t>
            </a:r>
            <a:endParaRPr lang="en-GB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51" name="Picture 3" descr="C:\Users\lombardo\home\Documents\resources\Course_Introduction to quantitative image analysis in biology with FIJI\bit-depth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67" b="4784"/>
          <a:stretch/>
        </p:blipFill>
        <p:spPr bwMode="auto">
          <a:xfrm>
            <a:off x="361949" y="4800703"/>
            <a:ext cx="6937685" cy="180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mbardo\home\Documents\resources\Course_Introduction to quantitative image analysis in biology with FIJI\dynamicrangefigure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2438400"/>
            <a:ext cx="30575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724400" y="1589544"/>
            <a:ext cx="37630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Pixel value range</a:t>
            </a:r>
          </a:p>
          <a:p>
            <a:pPr algn="ctr"/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Sensitivity of your camera (8, 12, 16 bits)</a:t>
            </a:r>
          </a:p>
          <a:p>
            <a:pPr algn="ctr"/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The more bits the more possible values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523" y="4867275"/>
            <a:ext cx="1576636" cy="1304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00950" y="6190913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?</a:t>
            </a:r>
            <a:endParaRPr lang="en-GB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16" y="1301309"/>
            <a:ext cx="3060084" cy="348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9"/>
          <p:cNvSpPr/>
          <p:nvPr/>
        </p:nvSpPr>
        <p:spPr>
          <a:xfrm>
            <a:off x="2350116" y="1524000"/>
            <a:ext cx="914400" cy="6096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4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9006" y="2133601"/>
            <a:ext cx="9045988" cy="4114800"/>
          </a:xfrm>
          <a:prstGeom prst="rect">
            <a:avLst/>
          </a:prstGeom>
          <a:solidFill>
            <a:srgbClr val="51A7F9">
              <a:alpha val="13986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0004" tIns="30004" rIns="30004" bIns="30004" anchor="ctr"/>
          <a:lstStyle/>
          <a:p>
            <a:pPr defTabSz="245364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5984145" y="3352800"/>
            <a:ext cx="3041000" cy="2603079"/>
          </a:xfrm>
          <a:prstGeom prst="rect">
            <a:avLst/>
          </a:prstGeom>
          <a:solidFill>
            <a:srgbClr val="B36AE2">
              <a:alpha val="9090"/>
            </a:srgbClr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30004" tIns="30004" rIns="30004" bIns="30004" anchor="ctr"/>
          <a:lstStyle/>
          <a:p>
            <a:pPr defTabSz="245364"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2936156" y="2327345"/>
            <a:ext cx="4085885" cy="677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405" tIns="38404" rIns="38405" bIns="38404">
            <a:spAutoFit/>
          </a:bodyPr>
          <a:lstStyle/>
          <a:p>
            <a:pPr defTabSz="192024">
              <a:defRPr sz="1800"/>
            </a:pPr>
            <a:r>
              <a:rPr sz="1500" b="1" dirty="0">
                <a:solidFill>
                  <a:srgbClr val="31859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Ian Henry</a:t>
            </a:r>
            <a:r>
              <a:rPr sz="1500" dirty="0">
                <a:solidFill>
                  <a:srgbClr val="31859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Facility Leader	</a:t>
            </a:r>
            <a:endParaRPr lang="en-GB" sz="1500" dirty="0" smtClean="0">
              <a:solidFill>
                <a:srgbClr val="31859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defTabSz="192024">
              <a:defRPr sz="1800"/>
            </a:pPr>
            <a:r>
              <a:rPr sz="1200" dirty="0" smtClean="0">
                <a:solidFill>
                  <a:srgbClr val="31859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BSc</a:t>
            </a:r>
            <a:r>
              <a:rPr sz="1200" dirty="0">
                <a:solidFill>
                  <a:srgbClr val="31859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Molecular Biology (Edinburgh)</a:t>
            </a:r>
          </a:p>
          <a:p>
            <a:pPr defTabSz="192024">
              <a:defRPr sz="1800"/>
            </a:pPr>
            <a:r>
              <a:rPr sz="1200" dirty="0" smtClean="0">
                <a:solidFill>
                  <a:srgbClr val="31859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PhD</a:t>
            </a:r>
            <a:r>
              <a:rPr sz="1200" dirty="0">
                <a:solidFill>
                  <a:srgbClr val="31859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Genetics/Bioinformatics (Nottingham)</a:t>
            </a:r>
          </a:p>
        </p:txBody>
      </p:sp>
      <p:sp>
        <p:nvSpPr>
          <p:cNvPr id="125" name="Shape 125"/>
          <p:cNvSpPr/>
          <p:nvPr/>
        </p:nvSpPr>
        <p:spPr>
          <a:xfrm>
            <a:off x="6663720" y="3430380"/>
            <a:ext cx="1839261" cy="112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8405" tIns="38404" rIns="38405" bIns="38404">
            <a:spAutoFit/>
          </a:bodyPr>
          <a:lstStyle/>
          <a:p>
            <a:pPr defTabSz="192024">
              <a:defRPr sz="1800"/>
            </a:pPr>
            <a:r>
              <a:rPr sz="1200" b="1" dirty="0">
                <a:solidFill>
                  <a:srgbClr val="604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</a:t>
            </a:r>
            <a:r>
              <a:rPr sz="1200" b="1" dirty="0" smtClean="0">
                <a:solidFill>
                  <a:srgbClr val="604A7B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Processing</a:t>
            </a:r>
            <a:endParaRPr lang="en-GB" sz="1200" b="1" dirty="0" smtClean="0">
              <a:solidFill>
                <a:srgbClr val="604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92024">
              <a:defRPr sz="1800"/>
            </a:pPr>
            <a:endParaRPr sz="1200" b="1" dirty="0">
              <a:solidFill>
                <a:srgbClr val="604A7B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192024">
              <a:defRPr sz="1800"/>
            </a:pPr>
            <a:r>
              <a:rPr sz="1200" b="1" dirty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Benoit </a:t>
            </a:r>
            <a:r>
              <a:rPr sz="1200" b="1" dirty="0" err="1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Lombardot</a:t>
            </a:r>
            <a:endParaRPr sz="1200" b="1" dirty="0">
              <a:solidFill>
                <a:srgbClr val="604A7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defTabSz="192024">
              <a:defRPr sz="1800"/>
            </a:pPr>
            <a:r>
              <a:rPr sz="1200" dirty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Senior Image Analyst</a:t>
            </a:r>
          </a:p>
          <a:p>
            <a:pPr defTabSz="192024">
              <a:defRPr sz="1800"/>
            </a:pPr>
            <a:r>
              <a:rPr sz="1000" i="1" dirty="0" smtClean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MSc</a:t>
            </a:r>
            <a:r>
              <a:rPr sz="1000" i="1" dirty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Cognitive Science (Paris)</a:t>
            </a:r>
          </a:p>
          <a:p>
            <a:pPr defTabSz="192024">
              <a:defRPr sz="1800"/>
            </a:pPr>
            <a:r>
              <a:rPr sz="1000" i="1" dirty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PhD: </a:t>
            </a:r>
            <a:r>
              <a:rPr sz="1000" i="1" dirty="0" err="1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Bioimage</a:t>
            </a:r>
            <a:r>
              <a:rPr sz="1000" i="1" dirty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analysis (Paris)</a:t>
            </a:r>
          </a:p>
        </p:txBody>
      </p:sp>
      <p:grpSp>
        <p:nvGrpSpPr>
          <p:cNvPr id="132" name="Group 132"/>
          <p:cNvGrpSpPr/>
          <p:nvPr/>
        </p:nvGrpSpPr>
        <p:grpSpPr>
          <a:xfrm>
            <a:off x="71823" y="3352800"/>
            <a:ext cx="4780386" cy="2611431"/>
            <a:chOff x="0" y="-295962"/>
            <a:chExt cx="12747694" cy="5030849"/>
          </a:xfrm>
        </p:grpSpPr>
        <p:sp>
          <p:nvSpPr>
            <p:cNvPr id="127" name="Shape 127"/>
            <p:cNvSpPr/>
            <p:nvPr/>
          </p:nvSpPr>
          <p:spPr>
            <a:xfrm>
              <a:off x="0" y="-295962"/>
              <a:ext cx="8026431" cy="5014759"/>
            </a:xfrm>
            <a:prstGeom prst="rect">
              <a:avLst/>
            </a:prstGeom>
            <a:solidFill>
              <a:srgbClr val="70BF41">
                <a:alpha val="9090"/>
              </a:srgb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5364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31" name="Group 131"/>
            <p:cNvGrpSpPr/>
            <p:nvPr/>
          </p:nvGrpSpPr>
          <p:grpSpPr>
            <a:xfrm>
              <a:off x="117075" y="-295962"/>
              <a:ext cx="12630619" cy="5030849"/>
              <a:chOff x="0" y="-539668"/>
              <a:chExt cx="12630617" cy="5030847"/>
            </a:xfrm>
          </p:grpSpPr>
          <p:sp>
            <p:nvSpPr>
              <p:cNvPr id="128" name="Shape 128"/>
              <p:cNvSpPr/>
              <p:nvPr/>
            </p:nvSpPr>
            <p:spPr>
              <a:xfrm>
                <a:off x="1746210" y="-539668"/>
                <a:ext cx="10884407" cy="503084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192024">
                  <a:defRPr sz="1800"/>
                </a:pPr>
                <a:r>
                  <a:rPr sz="1200" b="1" dirty="0" smtClean="0">
                    <a:solidFill>
                      <a:srgbClr val="77933C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Bioinformatics</a:t>
                </a:r>
                <a:endParaRPr lang="en-GB" sz="1200" b="1" dirty="0" smtClean="0">
                  <a:solidFill>
                    <a:srgbClr val="77933C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defTabSz="192024">
                  <a:defRPr sz="1800"/>
                </a:pPr>
                <a:endParaRPr sz="1200" b="1" dirty="0">
                  <a:solidFill>
                    <a:srgbClr val="77933C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defTabSz="192024">
                  <a:defRPr sz="1800"/>
                </a:pPr>
                <a:endParaRPr lang="en-GB" sz="1200" dirty="0" smtClean="0">
                  <a:solidFill>
                    <a:srgbClr val="77933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defTabSz="192024">
                  <a:defRPr sz="1800"/>
                </a:pPr>
                <a:r>
                  <a:rPr sz="1200" b="1" dirty="0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Holger </a:t>
                </a:r>
                <a:r>
                  <a:rPr sz="1200" b="1" dirty="0" err="1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Brandl</a:t>
                </a:r>
                <a:r>
                  <a:rPr sz="1200" dirty="0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:</a:t>
                </a:r>
                <a:endParaRPr lang="en-GB" sz="1200" dirty="0" smtClean="0">
                  <a:solidFill>
                    <a:srgbClr val="77933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defTabSz="192024">
                  <a:defRPr sz="1800"/>
                </a:pPr>
                <a:r>
                  <a:rPr sz="1200" dirty="0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Senior </a:t>
                </a:r>
                <a:r>
                  <a:rPr sz="1200" dirty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Data Engineer</a:t>
                </a:r>
              </a:p>
              <a:p>
                <a:pPr defTabSz="192024">
                  <a:defRPr sz="1800"/>
                </a:pPr>
                <a:r>
                  <a:rPr sz="1000" i="1" dirty="0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Diploma</a:t>
                </a:r>
                <a:r>
                  <a:rPr sz="1000" i="1" dirty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: Biomathematics (Greifswald)</a:t>
                </a:r>
              </a:p>
              <a:p>
                <a:pPr defTabSz="192024">
                  <a:defRPr sz="1800"/>
                </a:pPr>
                <a:r>
                  <a:rPr sz="1000" i="1" dirty="0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PhD</a:t>
                </a:r>
                <a:r>
                  <a:rPr sz="1000" i="1" dirty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: Computer Science (Bielefeld)</a:t>
                </a:r>
                <a:endParaRPr sz="1000" dirty="0">
                  <a:solidFill>
                    <a:srgbClr val="77933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defTabSz="192024">
                  <a:defRPr sz="1800"/>
                </a:pPr>
                <a:endParaRPr sz="1200" dirty="0">
                  <a:solidFill>
                    <a:srgbClr val="77933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defTabSz="192024">
                  <a:defRPr sz="1800"/>
                </a:pPr>
                <a:endParaRPr lang="en-GB" sz="1200" dirty="0">
                  <a:solidFill>
                    <a:srgbClr val="77933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defTabSz="192024">
                  <a:defRPr sz="1800"/>
                </a:pPr>
                <a:r>
                  <a:rPr sz="1200" b="1" dirty="0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Naha </a:t>
                </a:r>
                <a:r>
                  <a:rPr sz="1200" b="1" dirty="0" err="1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Lakshmanaperumal</a:t>
                </a:r>
                <a:endParaRPr sz="1200" b="1" dirty="0">
                  <a:solidFill>
                    <a:srgbClr val="77933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defTabSz="192024">
                  <a:defRPr sz="1800"/>
                </a:pPr>
                <a:r>
                  <a:rPr sz="1200" dirty="0" err="1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Bioinformatician</a:t>
                </a:r>
                <a:endParaRPr sz="1200" dirty="0">
                  <a:solidFill>
                    <a:srgbClr val="77933C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defTabSz="192024">
                  <a:defRPr sz="1800"/>
                </a:pPr>
                <a:r>
                  <a:rPr sz="1000" i="1" dirty="0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BSc</a:t>
                </a:r>
                <a:r>
                  <a:rPr sz="1000" i="1" dirty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: Biotechnology (Tamil Nadu)</a:t>
                </a:r>
              </a:p>
              <a:p>
                <a:pPr defTabSz="192024">
                  <a:defRPr sz="1800"/>
                </a:pPr>
                <a:r>
                  <a:rPr sz="1000" i="1" dirty="0" smtClean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MSc</a:t>
                </a:r>
                <a:r>
                  <a:rPr sz="1000" i="1" dirty="0">
                    <a:solidFill>
                      <a:srgbClr val="77933C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: Bioinformatics (Saarland)</a:t>
                </a:r>
              </a:p>
            </p:txBody>
          </p:sp>
          <p:pic>
            <p:nvPicPr>
              <p:cNvPr id="129" name="image20.png"/>
              <p:cNvPicPr/>
              <p:nvPr/>
            </p:nvPicPr>
            <p:blipFill>
              <a:blip r:embed="rId3">
                <a:extLst/>
              </a:blip>
              <a:srcRect/>
              <a:stretch>
                <a:fillRect/>
              </a:stretch>
            </p:blipFill>
            <p:spPr>
              <a:xfrm>
                <a:off x="0" y="680879"/>
                <a:ext cx="1512741" cy="1421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0" name="image21.png"/>
              <p:cNvPicPr/>
              <p:nvPr/>
            </p:nvPicPr>
            <p:blipFill>
              <a:blip r:embed="rId4">
                <a:extLst/>
              </a:blip>
              <a:srcRect/>
              <a:stretch>
                <a:fillRect/>
              </a:stretch>
            </p:blipFill>
            <p:spPr>
              <a:xfrm>
                <a:off x="17531" y="2615131"/>
                <a:ext cx="1504421" cy="139591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138" name="Group 138"/>
          <p:cNvGrpSpPr/>
          <p:nvPr/>
        </p:nvGrpSpPr>
        <p:grpSpPr>
          <a:xfrm>
            <a:off x="3126267" y="3352800"/>
            <a:ext cx="3978589" cy="2603080"/>
            <a:chOff x="0" y="-353711"/>
            <a:chExt cx="10609569" cy="6041586"/>
          </a:xfrm>
        </p:grpSpPr>
        <p:sp>
          <p:nvSpPr>
            <p:cNvPr id="133" name="Shape 133"/>
            <p:cNvSpPr/>
            <p:nvPr/>
          </p:nvSpPr>
          <p:spPr>
            <a:xfrm>
              <a:off x="0" y="-353711"/>
              <a:ext cx="7474172" cy="6041586"/>
            </a:xfrm>
            <a:prstGeom prst="rect">
              <a:avLst/>
            </a:prstGeom>
            <a:solidFill>
              <a:srgbClr val="EC5D57">
                <a:alpha val="9090"/>
              </a:srgb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 defTabSz="245364"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137" name="Group 137"/>
            <p:cNvGrpSpPr/>
            <p:nvPr/>
          </p:nvGrpSpPr>
          <p:grpSpPr>
            <a:xfrm>
              <a:off x="94032" y="-353710"/>
              <a:ext cx="10515537" cy="5482519"/>
              <a:chOff x="-7480" y="-566069"/>
              <a:chExt cx="10515536" cy="5482517"/>
            </a:xfrm>
          </p:grpSpPr>
          <p:sp>
            <p:nvSpPr>
              <p:cNvPr id="134" name="Shape 134"/>
              <p:cNvSpPr/>
              <p:nvPr/>
            </p:nvSpPr>
            <p:spPr>
              <a:xfrm>
                <a:off x="1533253" y="-566069"/>
                <a:ext cx="8974803" cy="52441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pPr defTabSz="192024">
                  <a:defRPr sz="1800"/>
                </a:pPr>
                <a:r>
                  <a:rPr sz="1200" b="1" dirty="0">
                    <a:solidFill>
                      <a:srgbClr val="95373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Scientific Software </a:t>
                </a:r>
                <a:endParaRPr lang="en-GB" sz="1200" b="1" dirty="0" smtClean="0">
                  <a:solidFill>
                    <a:srgbClr val="953735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defTabSz="192024">
                  <a:defRPr sz="1800"/>
                </a:pPr>
                <a:r>
                  <a:rPr sz="1200" b="1" dirty="0" smtClean="0">
                    <a:solidFill>
                      <a:srgbClr val="95373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Development</a:t>
                </a:r>
                <a:endParaRPr lang="en-GB" sz="1200" b="1" dirty="0" smtClean="0">
                  <a:solidFill>
                    <a:srgbClr val="953735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defTabSz="192024">
                  <a:defRPr sz="1800"/>
                </a:pPr>
                <a:endParaRPr sz="1200" b="1" dirty="0">
                  <a:solidFill>
                    <a:srgbClr val="953735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defTabSz="192024">
                  <a:defRPr sz="1800"/>
                </a:pPr>
                <a:r>
                  <a:rPr sz="1200" b="1" dirty="0" smtClean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Peter </a:t>
                </a:r>
                <a:r>
                  <a:rPr sz="1200" b="1" dirty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Steinbach</a:t>
                </a:r>
              </a:p>
              <a:p>
                <a:pPr defTabSz="192024">
                  <a:defRPr sz="1800"/>
                </a:pPr>
                <a:r>
                  <a:rPr sz="1200" dirty="0" smtClean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HPC </a:t>
                </a:r>
                <a:r>
                  <a:rPr sz="1200" dirty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Developer	</a:t>
                </a:r>
              </a:p>
              <a:p>
                <a:pPr defTabSz="192024">
                  <a:defRPr sz="1800"/>
                </a:pPr>
                <a:r>
                  <a:rPr sz="1000" i="1" dirty="0" smtClean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Diploma</a:t>
                </a:r>
                <a:r>
                  <a:rPr sz="1000" i="1" dirty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: Physics (Leipzig)</a:t>
                </a:r>
              </a:p>
              <a:p>
                <a:pPr defTabSz="192024">
                  <a:defRPr sz="1800"/>
                </a:pPr>
                <a:r>
                  <a:rPr sz="1000" i="1" dirty="0" smtClean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PhD</a:t>
                </a:r>
                <a:r>
                  <a:rPr sz="1000" i="1" dirty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: Particle Physics (Dresden)</a:t>
                </a:r>
              </a:p>
              <a:p>
                <a:pPr defTabSz="192024">
                  <a:defRPr sz="1800"/>
                </a:pPr>
                <a:endParaRPr lang="en-GB" sz="1200" dirty="0" smtClean="0">
                  <a:solidFill>
                    <a:srgbClr val="953735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defTabSz="192024">
                  <a:defRPr sz="1800"/>
                </a:pPr>
                <a:endParaRPr sz="1200" dirty="0">
                  <a:solidFill>
                    <a:srgbClr val="953735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  <a:p>
                <a:pPr defTabSz="192024">
                  <a:defRPr sz="1800"/>
                </a:pPr>
                <a:r>
                  <a:rPr sz="1200" b="1" dirty="0" err="1" smtClean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HongKee</a:t>
                </a:r>
                <a:r>
                  <a:rPr sz="1200" b="1" dirty="0" smtClean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 </a:t>
                </a:r>
                <a:r>
                  <a:rPr sz="1200" b="1" dirty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Moon</a:t>
                </a:r>
              </a:p>
              <a:p>
                <a:pPr defTabSz="192024">
                  <a:defRPr sz="1800"/>
                </a:pPr>
                <a:r>
                  <a:rPr sz="1200" dirty="0" smtClean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Software </a:t>
                </a:r>
                <a:r>
                  <a:rPr sz="1200" dirty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Developer</a:t>
                </a:r>
              </a:p>
              <a:p>
                <a:pPr defTabSz="192024">
                  <a:defRPr sz="1800"/>
                </a:pPr>
                <a:r>
                  <a:rPr sz="1000" i="1" dirty="0" err="1" smtClean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B.Eng</a:t>
                </a:r>
                <a:r>
                  <a:rPr sz="1000" i="1" dirty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: Computer Science (Seoul)</a:t>
                </a:r>
              </a:p>
              <a:p>
                <a:pPr defTabSz="192024">
                  <a:defRPr sz="1800"/>
                </a:pPr>
                <a:r>
                  <a:rPr sz="1000" i="1" dirty="0" err="1" smtClean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M.Eng</a:t>
                </a:r>
                <a:r>
                  <a:rPr sz="1000" i="1" dirty="0">
                    <a:solidFill>
                      <a:srgbClr val="953735"/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rPr>
                  <a:t>: Computer Science (Seoul)</a:t>
                </a:r>
              </a:p>
            </p:txBody>
          </p:sp>
          <p:pic>
            <p:nvPicPr>
              <p:cNvPr id="135" name="image22.png"/>
              <p:cNvPicPr/>
              <p:nvPr/>
            </p:nvPicPr>
            <p:blipFill>
              <a:blip r:embed="rId5">
                <a:extLst/>
              </a:blip>
              <a:srcRect/>
              <a:stretch>
                <a:fillRect/>
              </a:stretch>
            </p:blipFill>
            <p:spPr>
              <a:xfrm>
                <a:off x="-7480" y="885596"/>
                <a:ext cx="1512877" cy="15548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36" name="image23.png"/>
              <p:cNvPicPr/>
              <p:nvPr/>
            </p:nvPicPr>
            <p:blipFill>
              <a:blip r:embed="rId6">
                <a:extLst/>
              </a:blip>
              <a:srcRect/>
              <a:stretch>
                <a:fillRect/>
              </a:stretch>
            </p:blipFill>
            <p:spPr>
              <a:xfrm>
                <a:off x="-7480" y="3288051"/>
                <a:ext cx="1429986" cy="16283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pic>
        <p:nvPicPr>
          <p:cNvPr id="139" name="image24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60190" y="3886200"/>
            <a:ext cx="542018" cy="641568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1257300" y="955771"/>
            <a:ext cx="6743700" cy="7700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405" tIns="38404" rIns="38405" bIns="38404">
            <a:spAutoFit/>
          </a:bodyPr>
          <a:lstStyle>
            <a:lvl1pPr defTabSz="457200">
              <a:defRPr sz="3600" i="1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500"/>
              <a:t> “The Scientific Computing Facility aims to provide a unified service to assist researchers in the tackling of scientific questions involving computational analysis, large data handling and image processing.”</a:t>
            </a:r>
          </a:p>
        </p:txBody>
      </p:sp>
      <p:pic>
        <p:nvPicPr>
          <p:cNvPr id="144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60190" y="5029200"/>
            <a:ext cx="542018" cy="69587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6656934" y="5029200"/>
            <a:ext cx="2333652" cy="737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0004" tIns="30004" rIns="30004" bIns="30004" anchor="ctr">
            <a:spAutoFit/>
          </a:bodyPr>
          <a:lstStyle/>
          <a:p>
            <a:pPr defTabSz="192024">
              <a:defRPr sz="1800"/>
            </a:pPr>
            <a:r>
              <a:rPr sz="1200" b="1" dirty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Robert </a:t>
            </a:r>
            <a:r>
              <a:rPr sz="1200" b="1" dirty="0" err="1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Haase</a:t>
            </a:r>
            <a:endParaRPr sz="1200" b="1" dirty="0">
              <a:solidFill>
                <a:srgbClr val="604A7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defTabSz="192024">
              <a:defRPr sz="1800"/>
            </a:pPr>
            <a:r>
              <a:rPr lang="en-GB" sz="1200" dirty="0" smtClean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Image Analyst</a:t>
            </a:r>
            <a:endParaRPr sz="1200" dirty="0">
              <a:solidFill>
                <a:srgbClr val="604A7B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defTabSz="192024">
              <a:defRPr sz="1800"/>
            </a:pPr>
            <a:r>
              <a:rPr sz="1000" i="1" dirty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Diploma: Computer Science (Dresden)</a:t>
            </a:r>
          </a:p>
          <a:p>
            <a:pPr defTabSz="192024">
              <a:defRPr sz="1800"/>
            </a:pPr>
            <a:r>
              <a:rPr sz="1000" i="1" dirty="0">
                <a:solidFill>
                  <a:srgbClr val="604A7B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PhD: Medical Radiation Sciences (TUD)</a:t>
            </a:r>
          </a:p>
        </p:txBody>
      </p:sp>
      <p:pic>
        <p:nvPicPr>
          <p:cNvPr id="146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238253" y="2286000"/>
            <a:ext cx="600247" cy="750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" name="Picture 27" descr="CBG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2268579" y="116632"/>
            <a:ext cx="679922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Bef>
                <a:spcPct val="20000"/>
              </a:spcBef>
            </a:pP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Image Analysis, Intro &amp; basic concepts</a:t>
            </a:r>
            <a:endParaRPr lang="en-GB" sz="2400" dirty="0">
              <a:solidFill>
                <a:srgbClr val="1F497D">
                  <a:lumMod val="60000"/>
                  <a:lumOff val="40000"/>
                </a:srgbClr>
              </a:solidFill>
              <a:ea typeface="+mn-ea"/>
              <a:cs typeface="+mn-cs"/>
            </a:endParaRPr>
          </a:p>
          <a:p>
            <a:pPr algn="l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Scientific Computing Facility (SCF)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2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MPI-CBG SCF licensed under CC BY-NC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2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2" y="2623567"/>
            <a:ext cx="1990725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Pixel/Sampling size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938908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Menu </a:t>
            </a:r>
            <a:r>
              <a:rPr lang="en-US" i="1" dirty="0" smtClean="0"/>
              <a:t>Image &gt; Properties</a:t>
            </a:r>
            <a:endParaRPr lang="en-US" i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5877781" y="4374551"/>
            <a:ext cx="2610290" cy="2230135"/>
            <a:chOff x="2750706" y="2169091"/>
            <a:chExt cx="2088232" cy="17745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3629" y="2169091"/>
              <a:ext cx="1842387" cy="148317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750706" y="3649731"/>
              <a:ext cx="2088232" cy="293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Pixel size: 3.3 </a:t>
              </a:r>
              <a:r>
                <a:rPr lang="en-US" dirty="0"/>
                <a:t>µm 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910" y="2060385"/>
            <a:ext cx="2369258" cy="17612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645" y="2060385"/>
            <a:ext cx="2289773" cy="17612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4561" y="4374550"/>
            <a:ext cx="2325607" cy="186399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32219" y="6260068"/>
            <a:ext cx="261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Pixel size: 0.8 </a:t>
            </a:r>
            <a:r>
              <a:rPr lang="en-US" dirty="0"/>
              <a:t>µm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84386" y="3811301"/>
            <a:ext cx="261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Pixel size: 0.2 </a:t>
            </a:r>
            <a:r>
              <a:rPr lang="en-US" dirty="0"/>
              <a:t>µm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10394" y="3821668"/>
            <a:ext cx="2610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Pixel size: 0.05 </a:t>
            </a:r>
            <a:r>
              <a:rPr lang="en-US" dirty="0"/>
              <a:t>µm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32" y="2623567"/>
            <a:ext cx="2000250" cy="391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15" y="2623567"/>
            <a:ext cx="2028825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57475"/>
            <a:ext cx="200025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761031" y="4047114"/>
            <a:ext cx="1990725" cy="107311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914400" y="1205879"/>
            <a:ext cx="7726071" cy="10801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Pixel size is the distance between 2 measure points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2776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Resolution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652"/>
            <a:ext cx="8229600" cy="108012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“The </a:t>
            </a:r>
            <a:r>
              <a:rPr lang="en-US" dirty="0"/>
              <a:t>measure of how closely lines can be resolved in an image is called spatial </a:t>
            </a:r>
            <a:r>
              <a:rPr lang="en-US" dirty="0" smtClean="0"/>
              <a:t>resolution”</a:t>
            </a:r>
          </a:p>
          <a:p>
            <a:pPr marL="0" lvl="1" indent="0" algn="r">
              <a:buNone/>
            </a:pPr>
            <a:r>
              <a:rPr lang="en-US" sz="1400" dirty="0"/>
              <a:t>Source: https://</a:t>
            </a:r>
            <a:r>
              <a:rPr lang="en-US" sz="1400" dirty="0" err="1"/>
              <a:t>en.wikipedia.org</a:t>
            </a:r>
            <a:r>
              <a:rPr lang="en-US" sz="1400" dirty="0"/>
              <a:t>/wiki/</a:t>
            </a:r>
            <a:r>
              <a:rPr lang="en-US" sz="1400" dirty="0" err="1"/>
              <a:t>Image_resolution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" y="2939999"/>
            <a:ext cx="1512168" cy="11569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286744" y="2579959"/>
            <a:ext cx="3096344" cy="1769534"/>
            <a:chOff x="1259632" y="2636912"/>
            <a:chExt cx="3096344" cy="176953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t="4884" b="600"/>
            <a:stretch/>
          </p:blipFill>
          <p:spPr>
            <a:xfrm>
              <a:off x="1952844" y="2636912"/>
              <a:ext cx="2403132" cy="1769534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sp>
          <p:nvSpPr>
            <p:cNvPr id="8" name="Rectangle 7"/>
            <p:cNvSpPr/>
            <p:nvPr/>
          </p:nvSpPr>
          <p:spPr>
            <a:xfrm>
              <a:off x="1259632" y="3573016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/>
            <p:cNvCxnSpPr>
              <a:stCxn id="8" idx="3"/>
              <a:endCxn id="5" idx="1"/>
            </p:cNvCxnSpPr>
            <p:nvPr/>
          </p:nvCxnSpPr>
          <p:spPr>
            <a:xfrm flipV="1">
              <a:off x="1331640" y="3521679"/>
              <a:ext cx="621204" cy="87341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61268" y="4517629"/>
            <a:ext cx="8730332" cy="2035571"/>
            <a:chOff x="251520" y="4437112"/>
            <a:chExt cx="8730332" cy="203557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9712" y="4443658"/>
              <a:ext cx="2395903" cy="1728192"/>
            </a:xfrm>
            <a:prstGeom prst="rect">
              <a:avLst/>
            </a:prstGeom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4731690"/>
              <a:ext cx="1512168" cy="11569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1259632" y="5307754"/>
              <a:ext cx="72008" cy="72008"/>
            </a:xfrm>
            <a:prstGeom prst="rect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Arrow Connector 23"/>
            <p:cNvCxnSpPr>
              <a:stCxn id="23" idx="3"/>
            </p:cNvCxnSpPr>
            <p:nvPr/>
          </p:nvCxnSpPr>
          <p:spPr>
            <a:xfrm flipV="1">
              <a:off x="1331640" y="5307754"/>
              <a:ext cx="621204" cy="36004"/>
            </a:xfrm>
            <a:prstGeom prst="straightConnector1">
              <a:avLst/>
            </a:prstGeom>
            <a:noFill/>
            <a:ln w="28575" cmpd="sng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40404" y="4437112"/>
              <a:ext cx="4241448" cy="2035571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128" y="2501405"/>
            <a:ext cx="4248472" cy="202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3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Histogram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61" y="2402106"/>
            <a:ext cx="3566335" cy="279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9525000" y="4611720"/>
            <a:ext cx="3361711" cy="2252390"/>
            <a:chOff x="3787706" y="2209801"/>
            <a:chExt cx="4946720" cy="3820116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209801"/>
              <a:ext cx="4314825" cy="341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4419601" y="5562600"/>
              <a:ext cx="4314825" cy="4673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accent1">
                      <a:lumMod val="50000"/>
                    </a:schemeClr>
                  </a:solidFill>
                </a:rPr>
                <a:t>Intensity</a:t>
              </a:r>
              <a:endParaRPr lang="en-GB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2365829" y="3631678"/>
              <a:ext cx="3352799" cy="509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>
                  <a:solidFill>
                    <a:schemeClr val="accent1">
                      <a:lumMod val="50000"/>
                    </a:schemeClr>
                  </a:solidFill>
                </a:rPr>
                <a:t>Number of pixels</a:t>
              </a:r>
              <a:endParaRPr lang="en-GB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230814" y="2257676"/>
              <a:ext cx="2032843" cy="62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Background </a:t>
              </a:r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219347" y="4204586"/>
              <a:ext cx="1717074" cy="626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Objects </a:t>
              </a:r>
              <a:endParaRPr lang="en-GB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735718" y="2395282"/>
            <a:ext cx="3895892" cy="3204865"/>
            <a:chOff x="4605067" y="1702061"/>
            <a:chExt cx="3198859" cy="216199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4526" y="1702061"/>
              <a:ext cx="2819400" cy="20317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 rot="16200000">
              <a:off x="3880200" y="2477467"/>
              <a:ext cx="1828800" cy="379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chemeClr val="accent1">
                      <a:lumMod val="50000"/>
                    </a:schemeClr>
                  </a:solidFill>
                </a:rPr>
                <a:t>Number of pixels</a:t>
              </a:r>
              <a:endParaRPr lang="en-GB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855334" y="3552618"/>
              <a:ext cx="2932285" cy="311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chemeClr val="accent1">
                      <a:lumMod val="50000"/>
                    </a:schemeClr>
                  </a:solidFill>
                </a:rPr>
                <a:t>Intensity</a:t>
              </a:r>
              <a:endParaRPr lang="en-GB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282669" y="1369993"/>
            <a:ext cx="2090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Background? </a:t>
            </a:r>
            <a:endParaRPr lang="en-GB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7559269" y="1366581"/>
            <a:ext cx="149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Object? </a:t>
            </a:r>
            <a:endParaRPr lang="en-GB" sz="2400" dirty="0"/>
          </a:p>
        </p:txBody>
      </p:sp>
      <p:sp>
        <p:nvSpPr>
          <p:cNvPr id="48" name="Rectangle 47"/>
          <p:cNvSpPr/>
          <p:nvPr/>
        </p:nvSpPr>
        <p:spPr>
          <a:xfrm>
            <a:off x="5278171" y="2565366"/>
            <a:ext cx="3191346" cy="2277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6" name="Straight Arrow Connector 35"/>
          <p:cNvCxnSpPr>
            <a:stCxn id="43" idx="2"/>
          </p:cNvCxnSpPr>
          <p:nvPr/>
        </p:nvCxnSpPr>
        <p:spPr>
          <a:xfrm>
            <a:off x="5327877" y="1831658"/>
            <a:ext cx="402592" cy="906524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4" idx="2"/>
          </p:cNvCxnSpPr>
          <p:nvPr/>
        </p:nvCxnSpPr>
        <p:spPr>
          <a:xfrm flipH="1">
            <a:off x="7787869" y="1828246"/>
            <a:ext cx="521097" cy="757536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7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Histogram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53" y="1178202"/>
            <a:ext cx="3276600" cy="258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671699" y="2468291"/>
            <a:ext cx="354227" cy="32600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950941" y="1285807"/>
            <a:ext cx="3276600" cy="2364970"/>
            <a:chOff x="964428" y="4391594"/>
            <a:chExt cx="3276600" cy="2364970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428" y="4391594"/>
              <a:ext cx="3276600" cy="2364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1052985" y="4473262"/>
              <a:ext cx="3010930" cy="1868404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00B050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040706" y="3046607"/>
            <a:ext cx="708454" cy="6228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/>
        </p:nvGrpSpPr>
        <p:grpSpPr>
          <a:xfrm>
            <a:off x="5039498" y="4206720"/>
            <a:ext cx="3276600" cy="2401488"/>
            <a:chOff x="4862384" y="4355075"/>
            <a:chExt cx="3276600" cy="2401488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2384" y="4355075"/>
              <a:ext cx="3276600" cy="240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Rectangle 29"/>
            <p:cNvSpPr/>
            <p:nvPr/>
          </p:nvSpPr>
          <p:spPr>
            <a:xfrm>
              <a:off x="4950941" y="4473262"/>
              <a:ext cx="3010930" cy="186840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939453" y="1178202"/>
            <a:ext cx="3276600" cy="258017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/>
          <p:cNvGrpSpPr/>
          <p:nvPr/>
        </p:nvGrpSpPr>
        <p:grpSpPr>
          <a:xfrm>
            <a:off x="1058903" y="4227192"/>
            <a:ext cx="3188044" cy="2401488"/>
            <a:chOff x="1058903" y="4227192"/>
            <a:chExt cx="3188044" cy="2401488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8903" y="4227192"/>
              <a:ext cx="3188044" cy="240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1091853" y="4324907"/>
              <a:ext cx="3022947" cy="1862278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240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GB" sz="3200" b="1" dirty="0"/>
              <a:t>Visualization: </a:t>
            </a:r>
            <a:r>
              <a:rPr lang="en-US" sz="3200" b="1" dirty="0" smtClean="0"/>
              <a:t>Brightness/Contrast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874" y="1307687"/>
            <a:ext cx="8229600" cy="102528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Define the grey value range to visualize</a:t>
            </a:r>
          </a:p>
          <a:p>
            <a:r>
              <a:rPr lang="en-US" dirty="0" smtClean="0"/>
              <a:t>Also known as “windowing”</a:t>
            </a:r>
          </a:p>
          <a:p>
            <a:r>
              <a:rPr lang="en-US" dirty="0" smtClean="0"/>
              <a:t>Menu </a:t>
            </a:r>
            <a:r>
              <a:rPr lang="en-US" b="1" i="1" dirty="0" smtClean="0"/>
              <a:t>Image &gt; Adjust &gt; </a:t>
            </a:r>
            <a:r>
              <a:rPr lang="en-US" b="1" i="1" dirty="0" err="1" smtClean="0"/>
              <a:t>Brightess</a:t>
            </a:r>
            <a:r>
              <a:rPr lang="en-US" b="1" i="1" dirty="0" smtClean="0"/>
              <a:t>/Contrast</a:t>
            </a:r>
            <a:r>
              <a:rPr lang="en-US" b="1" dirty="0" smtClean="0"/>
              <a:t> </a:t>
            </a:r>
            <a:r>
              <a:rPr lang="en-US" dirty="0" smtClean="0"/>
              <a:t>or SHIFT+CMD+C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concepts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79" y="2380772"/>
            <a:ext cx="2179344" cy="26610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575" y="2382909"/>
            <a:ext cx="1194313" cy="2661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365" y="3246179"/>
            <a:ext cx="3167036" cy="160788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53050" y="4920812"/>
            <a:ext cx="3581401" cy="492583"/>
            <a:chOff x="5353050" y="4920812"/>
            <a:chExt cx="3581401" cy="49258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911" y="4920812"/>
              <a:ext cx="3175000" cy="1143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5353050" y="504406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0</a:t>
              </a:r>
              <a:endParaRPr lang="en-GB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43901" y="5044063"/>
              <a:ext cx="59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255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51815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11" y="2368705"/>
            <a:ext cx="2186059" cy="2675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08" y="2384760"/>
            <a:ext cx="1190852" cy="26713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t="1" b="-5520"/>
          <a:stretch/>
        </p:blipFill>
        <p:spPr>
          <a:xfrm>
            <a:off x="5498129" y="3259606"/>
            <a:ext cx="3125242" cy="1687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874" y="1307687"/>
            <a:ext cx="8229600" cy="102528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Define the grey value range to visualize</a:t>
            </a:r>
          </a:p>
          <a:p>
            <a:r>
              <a:rPr lang="en-US" dirty="0" smtClean="0"/>
              <a:t>Also known as “windowing”</a:t>
            </a:r>
          </a:p>
          <a:p>
            <a:r>
              <a:rPr lang="en-US" dirty="0" smtClean="0"/>
              <a:t>Menu </a:t>
            </a:r>
            <a:r>
              <a:rPr lang="en-US" i="1" dirty="0" smtClean="0"/>
              <a:t>Image &gt; Adjust &gt; </a:t>
            </a:r>
            <a:r>
              <a:rPr lang="en-US" i="1" dirty="0" err="1" smtClean="0"/>
              <a:t>Brightess</a:t>
            </a:r>
            <a:r>
              <a:rPr lang="en-US" i="1" dirty="0" smtClean="0"/>
              <a:t>/Contrast</a:t>
            </a:r>
            <a:r>
              <a:rPr lang="en-US" dirty="0" smtClean="0"/>
              <a:t> or SHIFT+CMD+C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691240" y="3550950"/>
            <a:ext cx="1124677" cy="308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353050" y="4946838"/>
            <a:ext cx="3581401" cy="466557"/>
            <a:chOff x="5353050" y="4946838"/>
            <a:chExt cx="3581401" cy="4665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5912" y="4946838"/>
              <a:ext cx="1104914" cy="882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5353050" y="504406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0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43901" y="5044063"/>
              <a:ext cx="59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255</a:t>
              </a:r>
              <a:endParaRPr lang="en-GB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381750" y="5053588"/>
            <a:ext cx="466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85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>
            <a:noAutofit/>
          </a:bodyPr>
          <a:lstStyle/>
          <a:p>
            <a:pPr algn="l"/>
            <a:r>
              <a:rPr lang="en-GB" sz="3200" b="1" dirty="0"/>
              <a:t>Visualization: </a:t>
            </a:r>
            <a:r>
              <a:rPr lang="en-US" sz="3200" b="1" dirty="0" smtClean="0"/>
              <a:t>Brightness/Contrast</a:t>
            </a:r>
            <a:endParaRPr lang="en-US" sz="5400" b="1" dirty="0"/>
          </a:p>
        </p:txBody>
      </p:sp>
      <p:sp>
        <p:nvSpPr>
          <p:cNvPr id="19" name="Content Placeholder 3"/>
          <p:cNvSpPr>
            <a:spLocks noGrp="1"/>
          </p:cNvSpPr>
          <p:nvPr>
            <p:ph sz="quarter" idx="13"/>
          </p:nvPr>
        </p:nvSpPr>
        <p:spPr>
          <a:xfrm>
            <a:off x="2123728" y="23022"/>
            <a:ext cx="6552728" cy="475253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concepts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65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301" y="3285369"/>
            <a:ext cx="3132205" cy="1553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769" y="2382825"/>
            <a:ext cx="1193372" cy="26590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765" y="2364871"/>
            <a:ext cx="2195581" cy="26660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874" y="1307687"/>
            <a:ext cx="8229600" cy="102528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Define the grey value range to visualize</a:t>
            </a:r>
          </a:p>
          <a:p>
            <a:r>
              <a:rPr lang="en-US" dirty="0" smtClean="0"/>
              <a:t>Also known as “windowing”</a:t>
            </a:r>
          </a:p>
          <a:p>
            <a:r>
              <a:rPr lang="en-US" dirty="0" smtClean="0"/>
              <a:t>Menu </a:t>
            </a:r>
            <a:r>
              <a:rPr lang="en-US" i="1" dirty="0" smtClean="0"/>
              <a:t>Image &gt; Adjust &gt; </a:t>
            </a:r>
            <a:r>
              <a:rPr lang="en-US" i="1" dirty="0" err="1" smtClean="0"/>
              <a:t>Brightess</a:t>
            </a:r>
            <a:r>
              <a:rPr lang="en-US" i="1" dirty="0" smtClean="0"/>
              <a:t>/Contrast</a:t>
            </a:r>
            <a:r>
              <a:rPr lang="en-US" dirty="0" smtClean="0"/>
              <a:t> or SHIFT+CMD+C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7859" y="4915338"/>
            <a:ext cx="562967" cy="1382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3703116" y="3598053"/>
            <a:ext cx="1124677" cy="24052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353050" y="5044063"/>
            <a:ext cx="3581401" cy="369332"/>
            <a:chOff x="5353050" y="5044063"/>
            <a:chExt cx="3581401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5353050" y="5044063"/>
              <a:ext cx="18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0</a:t>
              </a:r>
              <a:endParaRPr lang="en-GB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43901" y="5044063"/>
              <a:ext cx="5905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255</a:t>
              </a:r>
              <a:endParaRPr lang="en-GB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6403779" y="5026292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85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19775" y="5034538"/>
            <a:ext cx="55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48</a:t>
            </a:r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03116" y="3281949"/>
            <a:ext cx="1124677" cy="255202"/>
          </a:xfrm>
          <a:prstGeom prst="rect">
            <a:avLst/>
          </a:prstGeom>
          <a:noFill/>
          <a:ln w="38100" cmpd="sng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>
            <a:noAutofit/>
          </a:bodyPr>
          <a:lstStyle/>
          <a:p>
            <a:pPr algn="l"/>
            <a:r>
              <a:rPr lang="en-GB" sz="3200" b="1" dirty="0"/>
              <a:t>Visualization: </a:t>
            </a:r>
            <a:r>
              <a:rPr lang="en-US" sz="3200" b="1" dirty="0" smtClean="0"/>
              <a:t>Brightness/Contrast</a:t>
            </a:r>
            <a:endParaRPr lang="en-US" b="1" dirty="0"/>
          </a:p>
        </p:txBody>
      </p:sp>
      <p:sp>
        <p:nvSpPr>
          <p:cNvPr id="21" name="Content Placeholder 3"/>
          <p:cNvSpPr>
            <a:spLocks noGrp="1"/>
          </p:cNvSpPr>
          <p:nvPr>
            <p:ph sz="quarter" idx="13"/>
          </p:nvPr>
        </p:nvSpPr>
        <p:spPr>
          <a:xfrm>
            <a:off x="2123728" y="23022"/>
            <a:ext cx="6552728" cy="475253"/>
          </a:xfrm>
        </p:spPr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concepts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6" y="2357672"/>
            <a:ext cx="2195580" cy="269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0" t="14675" r="6802" b="6373"/>
          <a:stretch/>
        </p:blipFill>
        <p:spPr bwMode="auto">
          <a:xfrm>
            <a:off x="5487301" y="3281949"/>
            <a:ext cx="3151875" cy="157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84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1676400"/>
            <a:ext cx="769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Pixels =</a:t>
            </a: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measure points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Measure = pixel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value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Sampling distance =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pixel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Bit depth </a:t>
            </a: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indicate the possible pixel value</a:t>
            </a:r>
            <a:endParaRPr lang="en-GB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</a:t>
            </a: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histogram</a:t>
            </a:r>
            <a:r>
              <a:rPr lang="en-GB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gives a summary of value in a given image </a:t>
            </a:r>
            <a:endParaRPr lang="en-GB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Visualisation</a:t>
            </a:r>
            <a:endParaRPr lang="en-GB" sz="2400" b="1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Visualization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does not modify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It adapts image to our perception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Look Up Table</a:t>
            </a: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: each value can be associated to a </a:t>
            </a:r>
            <a:r>
              <a:rPr lang="en-GB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color</a:t>
            </a:r>
            <a:endParaRPr lang="en-GB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Brightness and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contrast </a:t>
            </a:r>
            <a:r>
              <a:rPr lang="en-GB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allow to change the visualized range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736" y="109081"/>
            <a:ext cx="6948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4000" b="1" dirty="0" err="1" smtClean="0">
                <a:solidFill>
                  <a:schemeClr val="tx2">
                    <a:lumMod val="75000"/>
                  </a:schemeClr>
                </a:solidFill>
              </a:rPr>
              <a:t>Gray</a:t>
            </a:r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</a:rPr>
              <a:t> level image summary</a:t>
            </a:r>
            <a:endParaRPr lang="en-GB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41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7584" y="1143000"/>
            <a:ext cx="6948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 smtClean="0">
                <a:solidFill>
                  <a:schemeClr val="tx2">
                    <a:lumMod val="75000"/>
                  </a:schemeClr>
                </a:solidFill>
              </a:rPr>
              <a:t>Demo</a:t>
            </a:r>
            <a:endParaRPr lang="en-GB" sz="7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828800" y="2419385"/>
            <a:ext cx="5776639" cy="3276600"/>
            <a:chOff x="295274" y="1216051"/>
            <a:chExt cx="8605565" cy="5184749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" t="11202" r="3696" b="2840"/>
            <a:stretch/>
          </p:blipFill>
          <p:spPr bwMode="auto">
            <a:xfrm>
              <a:off x="6810374" y="3876675"/>
              <a:ext cx="2090465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98" t="11202" r="4711" b="2840"/>
            <a:stretch/>
          </p:blipFill>
          <p:spPr bwMode="auto">
            <a:xfrm>
              <a:off x="4646875" y="1216052"/>
              <a:ext cx="204598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0" t="11360" r="3696" b="4198"/>
            <a:stretch/>
          </p:blipFill>
          <p:spPr bwMode="auto">
            <a:xfrm>
              <a:off x="6810374" y="1216051"/>
              <a:ext cx="2090465" cy="247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" t="11202" r="4901" b="2840"/>
            <a:stretch/>
          </p:blipFill>
          <p:spPr bwMode="auto">
            <a:xfrm>
              <a:off x="295274" y="3876675"/>
              <a:ext cx="204598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7" t="11359" r="4901" b="4197"/>
            <a:stretch/>
          </p:blipFill>
          <p:spPr bwMode="auto">
            <a:xfrm>
              <a:off x="295274" y="1216052"/>
              <a:ext cx="2045987" cy="2479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" t="11360" r="5176" b="4198"/>
            <a:stretch/>
          </p:blipFill>
          <p:spPr bwMode="auto">
            <a:xfrm>
              <a:off x="2495550" y="1216051"/>
              <a:ext cx="2034867" cy="2479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9" t="11359" r="4929" b="4197"/>
            <a:stretch/>
          </p:blipFill>
          <p:spPr bwMode="auto">
            <a:xfrm>
              <a:off x="4646875" y="3898913"/>
              <a:ext cx="2045988" cy="2479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5" t="11202" r="5176" b="2840"/>
            <a:stretch/>
          </p:blipFill>
          <p:spPr bwMode="auto">
            <a:xfrm>
              <a:off x="2495550" y="3876675"/>
              <a:ext cx="2034867" cy="2524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81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5736" y="109081"/>
            <a:ext cx="6948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</a:rPr>
              <a:t>Command finder</a:t>
            </a:r>
            <a:endParaRPr lang="en-GB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128" y="2170486"/>
            <a:ext cx="6430797" cy="409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51128" y="1364777"/>
            <a:ext cx="5199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Press the “L” key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13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707" y="1313383"/>
            <a:ext cx="6734893" cy="47826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Day 1: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u="sng" dirty="0" smtClean="0">
                <a:solidFill>
                  <a:schemeClr val="tx2">
                    <a:lumMod val="75000"/>
                  </a:schemeClr>
                </a:solidFill>
              </a:rPr>
              <a:t>Introduction &amp; </a:t>
            </a:r>
            <a:r>
              <a:rPr lang="en-US" sz="2400" b="1" u="sng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400" b="1" u="sng" dirty="0" smtClean="0">
                <a:solidFill>
                  <a:schemeClr val="tx2">
                    <a:lumMod val="75000"/>
                  </a:schemeClr>
                </a:solidFill>
              </a:rPr>
              <a:t>asic concepts</a:t>
            </a:r>
            <a:endParaRPr lang="en-US" sz="1200" u="sng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Segmentation 1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2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1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Day 2:</a:t>
            </a:r>
          </a:p>
          <a:p>
            <a:pPr marL="457200" lvl="0" indent="-457200">
              <a:buFont typeface="+mj-lt"/>
              <a:buAutoNum type="arabicPeriod" startAt="3"/>
            </a:pPr>
            <a:r>
              <a:rPr lang="en-US" sz="2400" b="1" dirty="0" smtClean="0">
                <a:solidFill>
                  <a:srgbClr val="008000"/>
                </a:solidFill>
              </a:rPr>
              <a:t>Measure </a:t>
            </a:r>
            <a:r>
              <a:rPr lang="en-US" sz="2400" b="1" dirty="0">
                <a:solidFill>
                  <a:srgbClr val="008000"/>
                </a:solidFill>
              </a:rPr>
              <a:t>in time sequence and </a:t>
            </a:r>
            <a:r>
              <a:rPr lang="en-US" sz="2400" b="1" dirty="0" smtClean="0">
                <a:solidFill>
                  <a:srgbClr val="008000"/>
                </a:solidFill>
              </a:rPr>
              <a:t>tracking</a:t>
            </a:r>
            <a:endParaRPr lang="en-US" sz="12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sz="2400" b="1" dirty="0" smtClean="0">
                <a:solidFill>
                  <a:srgbClr val="008000"/>
                </a:solidFill>
              </a:rPr>
              <a:t>Segmentation 2</a:t>
            </a:r>
            <a:br>
              <a:rPr lang="en-US" sz="2400" b="1" dirty="0" smtClean="0">
                <a:solidFill>
                  <a:srgbClr val="008000"/>
                </a:solidFill>
              </a:rPr>
            </a:br>
            <a:endParaRPr lang="en-US" sz="1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b="1" dirty="0" smtClean="0">
                <a:solidFill>
                  <a:srgbClr val="A50021"/>
                </a:solidFill>
              </a:rPr>
              <a:t>Day 3:</a:t>
            </a:r>
          </a:p>
          <a:p>
            <a:pPr marL="514350" lvl="0" indent="-514350">
              <a:buFont typeface="+mj-lt"/>
              <a:buAutoNum type="arabicPeriod" startAt="5"/>
            </a:pPr>
            <a:r>
              <a:rPr lang="en-US" sz="2400" b="1" dirty="0" smtClean="0">
                <a:solidFill>
                  <a:srgbClr val="A50021"/>
                </a:solidFill>
              </a:rPr>
              <a:t>Visualize </a:t>
            </a:r>
            <a:r>
              <a:rPr lang="en-US" sz="2400" b="1" dirty="0">
                <a:solidFill>
                  <a:srgbClr val="A50021"/>
                </a:solidFill>
              </a:rPr>
              <a:t>and Explore 3D </a:t>
            </a:r>
            <a:r>
              <a:rPr lang="en-US" sz="2400" b="1" dirty="0" smtClean="0">
                <a:solidFill>
                  <a:srgbClr val="A50021"/>
                </a:solidFill>
              </a:rPr>
              <a:t>images</a:t>
            </a:r>
            <a:endParaRPr lang="en-US" sz="1200" dirty="0">
              <a:solidFill>
                <a:srgbClr val="A50021"/>
              </a:solidFill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 b="1" dirty="0" smtClean="0">
                <a:solidFill>
                  <a:srgbClr val="A50021"/>
                </a:solidFill>
              </a:rPr>
              <a:t>Spot detection and segmentation in 3D</a:t>
            </a:r>
            <a:br>
              <a:rPr lang="en-US" sz="2400" b="1" dirty="0" smtClean="0">
                <a:solidFill>
                  <a:srgbClr val="A50021"/>
                </a:solidFill>
              </a:rPr>
            </a:br>
            <a:endParaRPr lang="en-US" sz="1200" b="1" dirty="0" smtClean="0">
              <a:solidFill>
                <a:srgbClr val="A5002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45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524000"/>
            <a:ext cx="2405897" cy="1950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195736" y="109081"/>
            <a:ext cx="6948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4000" b="1" dirty="0" err="1" smtClean="0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</a:rPr>
              <a:t> Images</a:t>
            </a:r>
            <a:endParaRPr lang="en-GB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5" name="Picture 4" descr="C:\Users\lombardo\Desktop\image course\400px-AdditiveColo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337422"/>
            <a:ext cx="2119322" cy="211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80372" y="3988486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Additive </a:t>
            </a:r>
            <a:r>
              <a:rPr lang="en-GB" dirty="0" err="1" smtClean="0"/>
              <a:t>color</a:t>
            </a:r>
            <a:r>
              <a:rPr lang="en-GB" dirty="0" smtClean="0"/>
              <a:t> synthesis</a:t>
            </a:r>
            <a:endParaRPr lang="en-GB" dirty="0"/>
          </a:p>
        </p:txBody>
      </p:sp>
      <p:grpSp>
        <p:nvGrpSpPr>
          <p:cNvPr id="3" name="Group 2"/>
          <p:cNvGrpSpPr/>
          <p:nvPr/>
        </p:nvGrpSpPr>
        <p:grpSpPr>
          <a:xfrm>
            <a:off x="5257800" y="4312401"/>
            <a:ext cx="2971800" cy="2332276"/>
            <a:chOff x="4022043" y="3451104"/>
            <a:chExt cx="5947571" cy="439599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3963" y="3451104"/>
              <a:ext cx="3295651" cy="2457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4862" y="4440046"/>
              <a:ext cx="3295651" cy="245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2043" y="5389653"/>
              <a:ext cx="3295650" cy="2457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5165222" y="3943069"/>
            <a:ext cx="316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Red Green Blue decomposition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46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4163" y="1124744"/>
            <a:ext cx="864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Image&gt;Type&gt;RGB Stack 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red, green and blue image stack.</a:t>
            </a:r>
            <a:endParaRPr lang="en-GB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GB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GB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Image&gt;</a:t>
            </a:r>
            <a:r>
              <a:rPr lang="en-GB" sz="2400" dirty="0" err="1" smtClean="0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&gt;Channel Tool 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957" y="2152442"/>
            <a:ext cx="2413763" cy="181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4661247"/>
            <a:ext cx="2160283" cy="189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935" y="4672956"/>
            <a:ext cx="2174839" cy="18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076" y="4653136"/>
            <a:ext cx="2190308" cy="190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95736" y="109081"/>
            <a:ext cx="6948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4000" b="1" dirty="0" err="1" smtClean="0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</a:rPr>
              <a:t> Images decomposition</a:t>
            </a:r>
            <a:endParaRPr lang="en-GB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152442"/>
            <a:ext cx="2263261" cy="1831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270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81781" y="3048000"/>
            <a:ext cx="5599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Channels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an be visualized simultaneously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Image&gt;</a:t>
            </a:r>
            <a:r>
              <a:rPr lang="en-GB" sz="2000" dirty="0" err="1">
                <a:solidFill>
                  <a:schemeClr val="tx2">
                    <a:lumMod val="75000"/>
                  </a:schemeClr>
                </a:solidFill>
              </a:rPr>
              <a:t>Color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&gt;Channel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Tool&gt;Composite 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371" y="3886200"/>
            <a:ext cx="2504256" cy="27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19200"/>
            <a:ext cx="7239000" cy="1625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195736" y="109081"/>
            <a:ext cx="6948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b="1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</a:rPr>
              <a:t>Composite Images</a:t>
            </a:r>
            <a:endParaRPr lang="en-GB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5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5736" y="109081"/>
            <a:ext cx="69482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</a:rPr>
              <a:t>Image summary</a:t>
            </a:r>
            <a:endParaRPr lang="en-GB" sz="4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804345" y="1121405"/>
            <a:ext cx="8256527" cy="2312911"/>
            <a:chOff x="804345" y="1121405"/>
            <a:chExt cx="8256527" cy="2312911"/>
          </a:xfrm>
        </p:grpSpPr>
        <p:sp>
          <p:nvSpPr>
            <p:cNvPr id="64" name="Rounded Rectangle 63"/>
            <p:cNvSpPr/>
            <p:nvPr/>
          </p:nvSpPr>
          <p:spPr>
            <a:xfrm>
              <a:off x="804345" y="1124743"/>
              <a:ext cx="7769069" cy="2309573"/>
            </a:xfrm>
            <a:prstGeom prst="roundRect">
              <a:avLst>
                <a:gd name="adj" fmla="val 13448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8100" y="1447782"/>
              <a:ext cx="1720953" cy="1706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" name="Group 33"/>
            <p:cNvGrpSpPr/>
            <p:nvPr/>
          </p:nvGrpSpPr>
          <p:grpSpPr>
            <a:xfrm>
              <a:off x="3127428" y="1659577"/>
              <a:ext cx="1396503" cy="1572015"/>
              <a:chOff x="3945431" y="1945845"/>
              <a:chExt cx="1571401" cy="1774477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076364" y="1945845"/>
                <a:ext cx="1384017" cy="1392319"/>
                <a:chOff x="1277491" y="4735541"/>
                <a:chExt cx="1384017" cy="1392319"/>
              </a:xfrm>
            </p:grpSpPr>
            <p:pic>
              <p:nvPicPr>
                <p:cNvPr id="4098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21" t="4810" r="6404" b="5735"/>
                <a:stretch/>
              </p:blipFill>
              <p:spPr bwMode="auto">
                <a:xfrm>
                  <a:off x="1277491" y="4735541"/>
                  <a:ext cx="1384017" cy="1392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25" name="Group 24"/>
                <p:cNvGrpSpPr/>
                <p:nvPr/>
              </p:nvGrpSpPr>
              <p:grpSpPr>
                <a:xfrm>
                  <a:off x="1290836" y="5008793"/>
                  <a:ext cx="1351111" cy="461665"/>
                  <a:chOff x="1290836" y="5008793"/>
                  <a:chExt cx="1351111" cy="461665"/>
                </a:xfrm>
              </p:grpSpPr>
              <p:grpSp>
                <p:nvGrpSpPr>
                  <p:cNvPr id="15" name="Group 14"/>
                  <p:cNvGrpSpPr/>
                  <p:nvPr/>
                </p:nvGrpSpPr>
                <p:grpSpPr>
                  <a:xfrm>
                    <a:off x="1290836" y="5436658"/>
                    <a:ext cx="1351111" cy="1375"/>
                    <a:chOff x="7396332" y="3683217"/>
                    <a:chExt cx="1351111" cy="1375"/>
                  </a:xfrm>
                </p:grpSpPr>
                <p:cxnSp>
                  <p:nvCxnSpPr>
                    <p:cNvPr id="6" name="Straight Arrow Connector 5"/>
                    <p:cNvCxnSpPr/>
                    <p:nvPr/>
                  </p:nvCxnSpPr>
                  <p:spPr>
                    <a:xfrm>
                      <a:off x="7396332" y="3683217"/>
                      <a:ext cx="436732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Straight Arrow Connector 12"/>
                    <p:cNvCxnSpPr/>
                    <p:nvPr/>
                  </p:nvCxnSpPr>
                  <p:spPr>
                    <a:xfrm flipH="1">
                      <a:off x="8309157" y="3684592"/>
                      <a:ext cx="438286" cy="0"/>
                    </a:xfrm>
                    <a:prstGeom prst="straightConnector1">
                      <a:avLst/>
                    </a:prstGeom>
                    <a:ln w="38100">
                      <a:solidFill>
                        <a:srgbClr val="FF0000"/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1727557" y="5008793"/>
                    <a:ext cx="510252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GB" sz="2400" dirty="0" smtClean="0">
                        <a:solidFill>
                          <a:srgbClr val="FF0000"/>
                        </a:solidFill>
                      </a:rPr>
                      <a:t>d</a:t>
                    </a:r>
                    <a:endParaRPr lang="en-GB" dirty="0">
                      <a:solidFill>
                        <a:srgbClr val="FF0000"/>
                      </a:solidFill>
                    </a:endParaRPr>
                  </a:p>
                </p:txBody>
              </p:sp>
              <p:cxnSp>
                <p:nvCxnSpPr>
                  <p:cNvPr id="24" name="Straight Connector 23"/>
                  <p:cNvCxnSpPr/>
                  <p:nvPr/>
                </p:nvCxnSpPr>
                <p:spPr>
                  <a:xfrm>
                    <a:off x="1727555" y="5438021"/>
                    <a:ext cx="476122" cy="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6" name="TextBox 35"/>
              <p:cNvSpPr txBox="1"/>
              <p:nvPr/>
            </p:nvSpPr>
            <p:spPr>
              <a:xfrm>
                <a:off x="3945431" y="3338165"/>
                <a:ext cx="1571401" cy="382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 smtClean="0"/>
                  <a:t>Pixel Size</a:t>
                </a:r>
                <a:endParaRPr lang="en-GB" sz="1600" dirty="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4447025" y="1659577"/>
              <a:ext cx="2445685" cy="1647538"/>
              <a:chOff x="6477617" y="2294244"/>
              <a:chExt cx="2445685" cy="1647538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915" t="41563" r="35374" b="33315"/>
              <a:stretch/>
            </p:blipFill>
            <p:spPr bwMode="auto">
              <a:xfrm>
                <a:off x="7021665" y="2294244"/>
                <a:ext cx="1315468" cy="13029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6477617" y="3603228"/>
                <a:ext cx="244568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 smtClean="0"/>
                  <a:t>Pixel value, Bit depth</a:t>
                </a:r>
                <a:endParaRPr lang="en-GB" sz="16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903859" y="1121405"/>
              <a:ext cx="81570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err="1" smtClean="0">
                  <a:solidFill>
                    <a:schemeClr val="tx2">
                      <a:lumMod val="50000"/>
                    </a:schemeClr>
                  </a:solidFill>
                </a:rPr>
                <a:t>Gray</a:t>
              </a:r>
              <a:r>
                <a:rPr lang="en-GB" sz="2400" b="1" dirty="0" smtClean="0">
                  <a:solidFill>
                    <a:schemeClr val="tx2">
                      <a:lumMod val="50000"/>
                    </a:schemeClr>
                  </a:solidFill>
                </a:rPr>
                <a:t> level image</a:t>
              </a:r>
              <a:endParaRPr lang="en-GB" sz="24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41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9" t="6116" r="4024" b="21927"/>
            <a:stretch/>
          </p:blipFill>
          <p:spPr bwMode="auto">
            <a:xfrm>
              <a:off x="6863302" y="1659577"/>
              <a:ext cx="1512278" cy="1302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6971240" y="2923003"/>
              <a:ext cx="129640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 smtClean="0"/>
                <a:t>Histogram</a:t>
              </a:r>
              <a:endParaRPr lang="en-GB" sz="16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804346" y="3705955"/>
            <a:ext cx="3292876" cy="2921330"/>
            <a:chOff x="1409753" y="3693226"/>
            <a:chExt cx="3292876" cy="2921330"/>
          </a:xfrm>
        </p:grpSpPr>
        <p:sp>
          <p:nvSpPr>
            <p:cNvPr id="51" name="Rounded Rectangle 50"/>
            <p:cNvSpPr/>
            <p:nvPr/>
          </p:nvSpPr>
          <p:spPr>
            <a:xfrm>
              <a:off x="1409753" y="3693226"/>
              <a:ext cx="3292876" cy="2921330"/>
            </a:xfrm>
            <a:prstGeom prst="roundRect">
              <a:avLst>
                <a:gd name="adj" fmla="val 1067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5400000">
              <a:off x="1211284" y="5055905"/>
              <a:ext cx="1576358" cy="39254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1409753" y="3693226"/>
              <a:ext cx="32928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schemeClr val="tx2">
                      <a:lumMod val="50000"/>
                    </a:schemeClr>
                  </a:solidFill>
                </a:rPr>
                <a:t>Visualisation</a:t>
              </a:r>
              <a:endParaRPr lang="en-GB" sz="2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3" t="11904" r="4692" b="57287"/>
            <a:stretch/>
          </p:blipFill>
          <p:spPr bwMode="auto">
            <a:xfrm rot="16200000">
              <a:off x="1802604" y="5055904"/>
              <a:ext cx="1576358" cy="39254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465" y="4239493"/>
              <a:ext cx="991879" cy="192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3073664" y="6123446"/>
              <a:ext cx="15714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/>
                <a:t>B&amp;C</a:t>
              </a:r>
              <a:endParaRPr lang="en-GB" sz="20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803190" y="6099696"/>
              <a:ext cx="9851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/>
                <a:t>LUTs</a:t>
              </a:r>
              <a:endParaRPr lang="en-GB" sz="20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523931" y="3695889"/>
            <a:ext cx="4049483" cy="2921330"/>
            <a:chOff x="5070763" y="3705956"/>
            <a:chExt cx="4049483" cy="2921330"/>
          </a:xfrm>
        </p:grpSpPr>
        <p:sp>
          <p:nvSpPr>
            <p:cNvPr id="55" name="Rounded Rectangle 54"/>
            <p:cNvSpPr/>
            <p:nvPr/>
          </p:nvSpPr>
          <p:spPr>
            <a:xfrm>
              <a:off x="5070764" y="3705956"/>
              <a:ext cx="4049482" cy="2921330"/>
            </a:xfrm>
            <a:prstGeom prst="roundRect">
              <a:avLst>
                <a:gd name="adj" fmla="val 922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7687" y="4690753"/>
              <a:ext cx="1280484" cy="1037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Right Arrow 38"/>
            <p:cNvSpPr/>
            <p:nvPr/>
          </p:nvSpPr>
          <p:spPr>
            <a:xfrm>
              <a:off x="6909755" y="5085957"/>
              <a:ext cx="510639" cy="4696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70763" y="3752308"/>
              <a:ext cx="40494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>
                  <a:solidFill>
                    <a:schemeClr val="tx2">
                      <a:lumMod val="50000"/>
                    </a:schemeClr>
                  </a:solidFill>
                </a:rPr>
                <a:t>RGB , Composite Images</a:t>
              </a:r>
              <a:endParaRPr lang="en-GB" sz="2000" b="1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070764" y="6112425"/>
              <a:ext cx="404948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/>
                <a:t>Combine </a:t>
              </a:r>
              <a:r>
                <a:rPr lang="en-GB" sz="2000" dirty="0" err="1" smtClean="0"/>
                <a:t>gray</a:t>
              </a:r>
              <a:r>
                <a:rPr lang="en-GB" sz="2000" dirty="0" smtClean="0"/>
                <a:t> level images</a:t>
              </a:r>
              <a:endParaRPr lang="en-GB" sz="2000" dirty="0"/>
            </a:p>
          </p:txBody>
        </p:sp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350" y="4261203"/>
              <a:ext cx="1039691" cy="93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7086" y="4729403"/>
              <a:ext cx="1039691" cy="93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4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7311" y="5137469"/>
              <a:ext cx="1039690" cy="939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2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theleadertheteacher.files.wordpress.com/2016/07/be-a-child-ask-question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9" t="289" r="16780" b="-289"/>
          <a:stretch/>
        </p:blipFill>
        <p:spPr bwMode="auto">
          <a:xfrm>
            <a:off x="2328729" y="2743200"/>
            <a:ext cx="4800600" cy="336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171700" y="1142999"/>
            <a:ext cx="480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/>
              <a:t>Exercises</a:t>
            </a:r>
            <a:endParaRPr lang="en-GB" sz="7200" dirty="0"/>
          </a:p>
        </p:txBody>
      </p:sp>
    </p:spTree>
    <p:extLst>
      <p:ext uri="{BB962C8B-B14F-4D97-AF65-F5344CB8AC3E}">
        <p14:creationId xmlns:p14="http://schemas.microsoft.com/office/powerpoint/2010/main" val="100238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80" y="4930552"/>
            <a:ext cx="2687712" cy="21580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4444896"/>
            <a:ext cx="8229600" cy="532656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To which of the three images/ROIs does this histogram belong to?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906216"/>
            <a:ext cx="2190113" cy="2520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896" y="1906216"/>
            <a:ext cx="2159940" cy="2511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8184" y="1906216"/>
            <a:ext cx="1974550" cy="252028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609600" y="4426496"/>
            <a:ext cx="8208912" cy="2736304"/>
            <a:chOff x="683568" y="6309320"/>
            <a:chExt cx="8208912" cy="2736304"/>
          </a:xfrm>
        </p:grpSpPr>
        <p:sp>
          <p:nvSpPr>
            <p:cNvPr id="13" name="Rectangle 12"/>
            <p:cNvSpPr/>
            <p:nvPr/>
          </p:nvSpPr>
          <p:spPr>
            <a:xfrm>
              <a:off x="683568" y="6309320"/>
              <a:ext cx="8208912" cy="2736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1538" y="6453336"/>
              <a:ext cx="2331750" cy="1872208"/>
            </a:xfrm>
            <a:prstGeom prst="rect">
              <a:avLst/>
            </a:prstGeom>
            <a:ln w="28575" cmpd="sng"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35896" y="6453336"/>
              <a:ext cx="2304256" cy="185178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8184" y="6453336"/>
              <a:ext cx="2279933" cy="1872208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1115616" y="1143000"/>
            <a:ext cx="708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For each image, try interpret its </a:t>
            </a:r>
            <a:r>
              <a:rPr lang="en-GB" u="sng" dirty="0" smtClean="0"/>
              <a:t>histogram</a:t>
            </a:r>
            <a:r>
              <a:rPr lang="en-GB" dirty="0" smtClean="0"/>
              <a:t> and comment its appearance with your </a:t>
            </a:r>
            <a:r>
              <a:rPr lang="en-GB" dirty="0" err="1" smtClean="0"/>
              <a:t>neighbors</a:t>
            </a:r>
            <a:r>
              <a:rPr lang="en-GB" dirty="0" smtClean="0"/>
              <a:t>. 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609600" y="4570512"/>
            <a:ext cx="8449340" cy="20323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73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97046" y="1957685"/>
            <a:ext cx="44957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Prepare image for presentation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Open the image cell_layer2.tif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u="sng" dirty="0" smtClean="0">
                <a:solidFill>
                  <a:schemeClr val="tx2">
                    <a:lumMod val="75000"/>
                  </a:schemeClr>
                </a:solidFill>
              </a:rPr>
              <a:t>Split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 channels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u="sng" dirty="0" smtClean="0">
                <a:solidFill>
                  <a:schemeClr val="tx2">
                    <a:lumMod val="75000"/>
                  </a:schemeClr>
                </a:solidFill>
              </a:rPr>
              <a:t>Merge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 channel 1 and 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Update channel 1 </a:t>
            </a:r>
            <a:r>
              <a:rPr lang="en-GB" sz="2000" u="sng" dirty="0" err="1" smtClean="0">
                <a:solidFill>
                  <a:schemeClr val="tx2">
                    <a:lumMod val="75000"/>
                  </a:schemeClr>
                </a:solidFill>
              </a:rPr>
              <a:t>lut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 to magenta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Adapt </a:t>
            </a:r>
            <a:r>
              <a:rPr lang="en-GB" sz="2000" u="sng" dirty="0" smtClean="0">
                <a:solidFill>
                  <a:schemeClr val="tx2">
                    <a:lumMod val="75000"/>
                  </a:schemeClr>
                </a:solidFill>
              </a:rPr>
              <a:t>contrast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 of each channel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Convert  type to RGB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Add a </a:t>
            </a:r>
            <a:r>
              <a:rPr lang="en-GB" sz="2000" u="sng" dirty="0" smtClean="0">
                <a:solidFill>
                  <a:schemeClr val="tx2">
                    <a:lumMod val="75000"/>
                  </a:schemeClr>
                </a:solidFill>
              </a:rPr>
              <a:t>scale bar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Save as Tiff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Try to load in a </a:t>
            </a:r>
            <a:r>
              <a:rPr lang="en-GB" sz="2000" dirty="0" err="1" smtClean="0">
                <a:solidFill>
                  <a:schemeClr val="tx2">
                    <a:lumMod val="75000"/>
                  </a:schemeClr>
                </a:solidFill>
              </a:rPr>
              <a:t>ppt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/keynote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2286000"/>
            <a:ext cx="3922667" cy="28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72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reactsports.com/wp-content/uploads/2016/09/goalkeeper-glove-siz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667000"/>
            <a:ext cx="3209925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719262" y="990600"/>
            <a:ext cx="571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/>
              <a:t>Manual Measurements</a:t>
            </a:r>
            <a:endParaRPr lang="en-GB" sz="4800" b="1" dirty="0"/>
          </a:p>
        </p:txBody>
      </p:sp>
    </p:spTree>
    <p:extLst>
      <p:ext uri="{BB962C8B-B14F-4D97-AF65-F5344CB8AC3E}">
        <p14:creationId xmlns:p14="http://schemas.microsoft.com/office/powerpoint/2010/main" val="18255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79148" y="1470351"/>
            <a:ext cx="3781173" cy="967334"/>
            <a:chOff x="1979711" y="3191055"/>
            <a:chExt cx="4962153" cy="1566209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1" y="3789040"/>
              <a:ext cx="4962153" cy="96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1979711" y="4253331"/>
              <a:ext cx="1984944" cy="2680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79711" y="3191055"/>
              <a:ext cx="4962153" cy="5979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Select a tool and Draw a ROI</a:t>
              </a:r>
              <a:endParaRPr lang="en-GB" b="1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267744" y="188640"/>
            <a:ext cx="6419056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r>
              <a:rPr lang="en-GB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GB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Measure workflow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258" y="3880574"/>
            <a:ext cx="1398622" cy="208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8" y="2420793"/>
            <a:ext cx="1908812" cy="2084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54" y="4941168"/>
            <a:ext cx="3050307" cy="1146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rc 6"/>
          <p:cNvSpPr/>
          <p:nvPr/>
        </p:nvSpPr>
        <p:spPr>
          <a:xfrm>
            <a:off x="2483768" y="692696"/>
            <a:ext cx="6696744" cy="3672408"/>
          </a:xfrm>
          <a:prstGeom prst="arc">
            <a:avLst>
              <a:gd name="adj1" fmla="val 5079795"/>
              <a:gd name="adj2" fmla="val 10747564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reen Shot 2014-10-09 at 10.35.25 PM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814" y="3068868"/>
            <a:ext cx="2561522" cy="17770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21170" y="5953198"/>
            <a:ext cx="299071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Analyze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&gt;Set measurements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03195" y="6093296"/>
            <a:ext cx="397400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Analyze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&gt;Measure  (</a:t>
            </a:r>
            <a:r>
              <a:rPr lang="en-GB" b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press M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ey)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 Creates a result table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08712" y="2449670"/>
            <a:ext cx="273528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Results&gt;File&gt;</a:t>
            </a:r>
            <a:r>
              <a:rPr lang="en-GB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SaveAs</a:t>
            </a:r>
            <a:endParaRPr lang="en-GB" b="1" dirty="0" smtClean="0">
              <a:solidFill>
                <a:schemeClr val="tx2">
                  <a:lumMod val="60000"/>
                  <a:lumOff val="40000"/>
                </a:schemeClr>
              </a:solidFill>
              <a:sym typeface="Wingdings" panose="05000000000000000000" pitchFamily="2" charset="2"/>
            </a:endParaRP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Export data for analysis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893" y="119431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Open an Image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069261" y="6385816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59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9" grpId="0"/>
      <p:bldP spid="21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23347" y="1717454"/>
            <a:ext cx="3685043" cy="578114"/>
            <a:chOff x="1979711" y="3789040"/>
            <a:chExt cx="4962153" cy="96822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1" y="3789040"/>
              <a:ext cx="4962153" cy="968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>
              <a:off x="1979711" y="4253331"/>
              <a:ext cx="1984944" cy="2680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267744" y="188640"/>
            <a:ext cx="6419056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r>
              <a:rPr lang="en-GB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GB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The Regions of Interest (ROIs)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1731" y="2758390"/>
            <a:ext cx="404084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Region tools:</a:t>
            </a:r>
          </a:p>
          <a:p>
            <a:pPr marL="285750" indent="-285750">
              <a:buFontTx/>
              <a:buChar char="-"/>
            </a:pP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Rectangle, rounded rectangle</a:t>
            </a:r>
          </a:p>
          <a:p>
            <a:pPr marL="285750" indent="-285750">
              <a:buFontTx/>
              <a:buChar char="-"/>
            </a:pP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Oval, orientable ellipse, brush tool </a:t>
            </a:r>
          </a:p>
          <a:p>
            <a:pPr marL="285750" indent="-285750">
              <a:buFontTx/>
              <a:buChar char="-"/>
            </a:pP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Polygon, free form, Wand tool</a:t>
            </a:r>
          </a:p>
          <a:p>
            <a:pPr marL="285750" indent="-285750">
              <a:buFontTx/>
              <a:buChar char="-"/>
            </a:pPr>
            <a:endParaRPr lang="en-GB" sz="1000" b="1" dirty="0"/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Line tools :</a:t>
            </a:r>
            <a:r>
              <a:rPr lang="en-GB" b="1" dirty="0" smtClean="0"/>
              <a:t>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traight, segmented, free</a:t>
            </a:r>
          </a:p>
          <a:p>
            <a:endParaRPr lang="en-GB" sz="1000" b="1" dirty="0" smtClean="0"/>
          </a:p>
          <a:p>
            <a:r>
              <a:rPr lang="en-GB" b="1" dirty="0" smtClean="0"/>
              <a:t>Point tools :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Point, Multi-Point</a:t>
            </a:r>
          </a:p>
          <a:p>
            <a:endParaRPr lang="en-GB" sz="1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Interactively Edit  ROIs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accent3">
                    <a:lumMod val="75000"/>
                  </a:schemeClr>
                </a:solidFill>
              </a:rPr>
              <a:t>Double click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see the option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689" y="1775005"/>
            <a:ext cx="3573052" cy="375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9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 cstate="print"/>
          <a:srcRect t="1411" b="2047"/>
          <a:stretch/>
        </p:blipFill>
        <p:spPr>
          <a:xfrm>
            <a:off x="348618" y="1752600"/>
            <a:ext cx="2153683" cy="1559400"/>
          </a:xfrm>
          <a:prstGeom prst="rect">
            <a:avLst/>
          </a:prstGeom>
        </p:spPr>
      </p:pic>
      <p:pic>
        <p:nvPicPr>
          <p:cNvPr id="6" name="Picture 2" descr="C:\Users\lombardo\home\Documents\Autre\starFis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0806"/>
            <a:ext cx="5415973" cy="33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lombardo\home\Documents\Autre\starFishRemove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7400"/>
            <a:ext cx="5415973" cy="33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ombardo\home\Documents\Autre\starFishRemovedFiltere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057400"/>
            <a:ext cx="5423145" cy="338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380" y="4380999"/>
            <a:ext cx="989294" cy="968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57200" y="3989698"/>
            <a:ext cx="1029936" cy="1029936"/>
          </a:xfrm>
          <a:prstGeom prst="rect">
            <a:avLst/>
          </a:prstGeom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42" y="5095321"/>
            <a:ext cx="819894" cy="784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CBGlogo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268579" y="116632"/>
            <a:ext cx="679922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Bef>
                <a:spcPct val="20000"/>
              </a:spcBef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400" dirty="0">
              <a:solidFill>
                <a:srgbClr val="1F497D">
                  <a:lumMod val="60000"/>
                  <a:lumOff val="40000"/>
                </a:srgbClr>
              </a:solidFill>
            </a:endParaRPr>
          </a:p>
          <a:p>
            <a:pPr algn="l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Image analysis (1/2)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>
          <a:xfrm>
            <a:off x="533400" y="4267200"/>
            <a:ext cx="1600200" cy="1447800"/>
          </a:xfrm>
          <a:prstGeom prst="noSmoking">
            <a:avLst>
              <a:gd name="adj" fmla="val 9049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>
            <a:outerShdw blurRad="206375" dist="1270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62349" y="3124200"/>
            <a:ext cx="33528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This is not</a:t>
            </a:r>
          </a:p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Image Analysis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8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204864"/>
            <a:ext cx="7213600" cy="171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The </a:t>
            </a:r>
            <a:r>
              <a:rPr lang="en-GB" b="1" dirty="0" smtClean="0"/>
              <a:t>Regions </a:t>
            </a:r>
            <a:r>
              <a:rPr lang="en-GB" b="1" dirty="0"/>
              <a:t>of Interest (</a:t>
            </a:r>
            <a:r>
              <a:rPr lang="en-GB" b="1" dirty="0" smtClean="0"/>
              <a:t>ROIs)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There are more tools in the toolbar than expected…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27584" y="2492896"/>
            <a:ext cx="2880320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04864"/>
            <a:ext cx="7200900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204864"/>
            <a:ext cx="7239000" cy="1447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3212976"/>
            <a:ext cx="7213600" cy="1892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4221088"/>
            <a:ext cx="7239000" cy="1917700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>
          <a:xfrm>
            <a:off x="323528" y="6165304"/>
            <a:ext cx="8229600" cy="53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right-click and double-click to uncover them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The </a:t>
            </a:r>
            <a:r>
              <a:rPr lang="en-GB" b="1" dirty="0" smtClean="0"/>
              <a:t>Regions </a:t>
            </a:r>
            <a:r>
              <a:rPr lang="en-GB" b="1" dirty="0"/>
              <a:t>of Interest (</a:t>
            </a:r>
            <a:r>
              <a:rPr lang="en-GB" b="1" dirty="0" smtClean="0"/>
              <a:t>ROIs)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67544" y="3068960"/>
            <a:ext cx="208823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500" dirty="0" smtClean="0"/>
              <a:t>draw a rectangle</a:t>
            </a:r>
          </a:p>
          <a:p>
            <a:pPr marL="0" indent="0" algn="ctr">
              <a:buNone/>
            </a:pPr>
            <a:r>
              <a:rPr lang="en-US" sz="1500" dirty="0"/>
              <a:t>u</a:t>
            </a:r>
            <a:r>
              <a:rPr lang="en-US" sz="1500" dirty="0" smtClean="0"/>
              <a:t>sing the rectangle tool </a:t>
            </a:r>
            <a:endParaRPr lang="en-US" sz="1500" dirty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116616" y="4437112"/>
            <a:ext cx="3549080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Hold SHIFT to unite objects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644008" y="3068960"/>
            <a:ext cx="2088232" cy="648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5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1930400" cy="1930400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2483768" y="1196752"/>
            <a:ext cx="2099816" cy="2520280"/>
            <a:chOff x="2483768" y="1196752"/>
            <a:chExt cx="2099816" cy="25202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1196752"/>
              <a:ext cx="1955800" cy="1930400"/>
            </a:xfrm>
            <a:prstGeom prst="rect">
              <a:avLst/>
            </a:prstGeom>
          </p:spPr>
        </p:pic>
        <p:sp>
          <p:nvSpPr>
            <p:cNvPr id="30" name="Content Placeholder 2"/>
            <p:cNvSpPr txBox="1">
              <a:spLocks/>
            </p:cNvSpPr>
            <p:nvPr/>
          </p:nvSpPr>
          <p:spPr>
            <a:xfrm>
              <a:off x="248376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 smtClean="0"/>
                <a:t>draw a circle</a:t>
              </a:r>
            </a:p>
            <a:p>
              <a:pPr marL="0" indent="0" algn="ctr">
                <a:buNone/>
              </a:pPr>
              <a:r>
                <a:rPr lang="en-US" sz="1500" dirty="0"/>
                <a:t>u</a:t>
              </a:r>
              <a:r>
                <a:rPr lang="en-US" sz="1500" dirty="0" smtClean="0"/>
                <a:t>sing the circle tool </a:t>
              </a:r>
              <a:endParaRPr lang="en-US" sz="15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44008" y="1196752"/>
            <a:ext cx="2088232" cy="2520280"/>
            <a:chOff x="4644008" y="1196752"/>
            <a:chExt cx="2088232" cy="252028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16016" y="1196752"/>
              <a:ext cx="1905000" cy="1930400"/>
            </a:xfrm>
            <a:prstGeom prst="rect">
              <a:avLst/>
            </a:prstGeom>
          </p:spPr>
        </p:pic>
        <p:sp>
          <p:nvSpPr>
            <p:cNvPr id="31" name="Content Placeholder 2"/>
            <p:cNvSpPr txBox="1">
              <a:spLocks/>
            </p:cNvSpPr>
            <p:nvPr/>
          </p:nvSpPr>
          <p:spPr>
            <a:xfrm>
              <a:off x="4644008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/>
                <a:t>a</a:t>
              </a:r>
              <a:r>
                <a:rPr lang="en-US" sz="1500" dirty="0" smtClean="0"/>
                <a:t>dd objects to the ROI</a:t>
              </a:r>
            </a:p>
            <a:p>
              <a:pPr marL="0" indent="0" algn="ctr">
                <a:buNone/>
              </a:pPr>
              <a:r>
                <a:rPr lang="en-US" sz="1500" dirty="0"/>
                <a:t>b</a:t>
              </a:r>
              <a:r>
                <a:rPr lang="en-US" sz="1500" dirty="0" smtClean="0"/>
                <a:t>y holding SHIFT</a:t>
              </a:r>
              <a:endParaRPr lang="en-US" sz="15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732240" y="1196752"/>
            <a:ext cx="2088232" cy="2520280"/>
            <a:chOff x="6732240" y="1196752"/>
            <a:chExt cx="2088232" cy="252028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2796" y="1196752"/>
              <a:ext cx="1917700" cy="1930400"/>
            </a:xfrm>
            <a:prstGeom prst="rect">
              <a:avLst/>
            </a:prstGeom>
          </p:spPr>
        </p:pic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6732240" y="3068960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 smtClean="0"/>
                <a:t>unite objects to the ROI</a:t>
              </a:r>
            </a:p>
            <a:p>
              <a:pPr marL="0" indent="0" algn="ctr">
                <a:buNone/>
              </a:pPr>
              <a:r>
                <a:rPr lang="en-US" sz="1500" dirty="0"/>
                <a:t>b</a:t>
              </a:r>
              <a:r>
                <a:rPr lang="en-US" sz="1500" dirty="0" smtClean="0"/>
                <a:t>y holding SHIFT</a:t>
              </a:r>
              <a:endParaRPr lang="en-US" sz="15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67544" y="3861048"/>
            <a:ext cx="2088232" cy="2520280"/>
            <a:chOff x="467544" y="3861048"/>
            <a:chExt cx="2088232" cy="2520280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9552" y="3861048"/>
              <a:ext cx="1905000" cy="1917700"/>
            </a:xfrm>
            <a:prstGeom prst="rect">
              <a:avLst/>
            </a:prstGeom>
          </p:spPr>
        </p:pic>
        <p:sp>
          <p:nvSpPr>
            <p:cNvPr id="33" name="Content Placeholder 2"/>
            <p:cNvSpPr txBox="1">
              <a:spLocks/>
            </p:cNvSpPr>
            <p:nvPr/>
          </p:nvSpPr>
          <p:spPr>
            <a:xfrm>
              <a:off x="467544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 smtClean="0"/>
                <a:t>subtract objects to the </a:t>
              </a:r>
            </a:p>
            <a:p>
              <a:pPr marL="0" indent="0" algn="ctr">
                <a:buNone/>
              </a:pPr>
              <a:r>
                <a:rPr lang="en-US" sz="1500" dirty="0" smtClean="0"/>
                <a:t>ROI by holding ALT</a:t>
              </a:r>
              <a:endParaRPr lang="en-US" sz="15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555776" y="3861048"/>
            <a:ext cx="2088232" cy="2520280"/>
            <a:chOff x="2555776" y="3861048"/>
            <a:chExt cx="2088232" cy="2520280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7784" y="3861048"/>
              <a:ext cx="1905000" cy="1930400"/>
            </a:xfrm>
            <a:prstGeom prst="rect">
              <a:avLst/>
            </a:prstGeom>
          </p:spPr>
        </p:pic>
        <p:sp>
          <p:nvSpPr>
            <p:cNvPr id="34" name="Content Placeholder 2"/>
            <p:cNvSpPr txBox="1">
              <a:spLocks/>
            </p:cNvSpPr>
            <p:nvPr/>
          </p:nvSpPr>
          <p:spPr>
            <a:xfrm>
              <a:off x="2555776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 smtClean="0"/>
                <a:t>move the ROI </a:t>
              </a:r>
            </a:p>
            <a:p>
              <a:pPr marL="0" indent="0" algn="ctr">
                <a:buNone/>
              </a:pPr>
              <a:r>
                <a:rPr lang="en-US" sz="1500" dirty="0" smtClean="0"/>
                <a:t>by clicking inside and move the mouse</a:t>
              </a:r>
              <a:endParaRPr lang="en-US" sz="15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644008" y="3861048"/>
            <a:ext cx="2088232" cy="2520280"/>
            <a:chOff x="4644008" y="3861048"/>
            <a:chExt cx="2088232" cy="2520280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16016" y="3861048"/>
              <a:ext cx="1892300" cy="1917700"/>
            </a:xfrm>
            <a:prstGeom prst="rect">
              <a:avLst/>
            </a:prstGeom>
          </p:spPr>
        </p:pic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4644008" y="5733256"/>
              <a:ext cx="2088232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/>
                <a:t>d</a:t>
              </a:r>
              <a:r>
                <a:rPr lang="en-US" sz="1500" dirty="0" smtClean="0"/>
                <a:t>elete the ROI</a:t>
              </a:r>
            </a:p>
            <a:p>
              <a:pPr marL="0" indent="0" algn="ctr">
                <a:buNone/>
              </a:pPr>
              <a:r>
                <a:rPr lang="en-US" sz="1500" dirty="0"/>
                <a:t>b</a:t>
              </a:r>
              <a:r>
                <a:rPr lang="en-US" sz="1500" dirty="0" smtClean="0"/>
                <a:t>y clicking outside</a:t>
              </a:r>
              <a:endParaRPr lang="en-US" sz="15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6660232" y="3861048"/>
            <a:ext cx="2304256" cy="2520280"/>
            <a:chOff x="6660232" y="3861048"/>
            <a:chExt cx="2304256" cy="252028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9600" y="3861048"/>
              <a:ext cx="1905000" cy="1930400"/>
            </a:xfrm>
            <a:prstGeom prst="rect">
              <a:avLst/>
            </a:prstGeom>
          </p:spPr>
        </p:pic>
        <p:sp>
          <p:nvSpPr>
            <p:cNvPr id="36" name="Content Placeholder 2"/>
            <p:cNvSpPr txBox="1">
              <a:spLocks/>
            </p:cNvSpPr>
            <p:nvPr/>
          </p:nvSpPr>
          <p:spPr>
            <a:xfrm>
              <a:off x="6660232" y="5733256"/>
              <a:ext cx="2304256" cy="64807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500" dirty="0" smtClean="0"/>
                <a:t>Recover the last ROI </a:t>
              </a:r>
            </a:p>
            <a:p>
              <a:pPr marL="0" indent="0" algn="ctr">
                <a:buNone/>
              </a:pPr>
              <a:r>
                <a:rPr lang="en-US" sz="1500" dirty="0" smtClean="0"/>
                <a:t>by using menu Edit &gt; Selection &gt; Restore Selection (SHIFT+CMD+E)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4288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267744" y="188640"/>
            <a:ext cx="6419056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r>
              <a:rPr lang="en-GB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/>
            </a:r>
            <a:br>
              <a:rPr lang="en-GB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ROIs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&amp; Measures</a:t>
            </a:r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492" y="4492948"/>
            <a:ext cx="4762765" cy="1789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62" y="1293338"/>
            <a:ext cx="2458269" cy="3711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94197"/>
            <a:ext cx="2988302" cy="32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38132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For </a:t>
            </a:r>
            <a:r>
              <a:rPr lang="en-GB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measurements details : http://rsb.info.nih.gov/ij/docs/menus/analyze.html#set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5172" y="5089058"/>
            <a:ext cx="3054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err="1" smtClean="0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&gt;Set Measurements…</a:t>
            </a:r>
          </a:p>
          <a:p>
            <a:endParaRPr lang="en-GB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Then press “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” or menu</a:t>
            </a:r>
          </a:p>
          <a:p>
            <a:r>
              <a:rPr lang="en-GB" b="1" dirty="0" err="1" smtClean="0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&gt;Measure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31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The ROI Manager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604664"/>
          </a:xfrm>
        </p:spPr>
        <p:txBody>
          <a:bodyPr/>
          <a:lstStyle/>
          <a:p>
            <a:r>
              <a:rPr lang="en-US" dirty="0" smtClean="0"/>
              <a:t>Menu </a:t>
            </a:r>
            <a:r>
              <a:rPr lang="en-US" i="1" dirty="0" smtClean="0"/>
              <a:t>Analyze &gt; Tools &gt; ROI Manager…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76872"/>
            <a:ext cx="2736304" cy="43392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296" y="2270656"/>
            <a:ext cx="3213100" cy="43307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150296" y="2270656"/>
            <a:ext cx="4543608" cy="4318000"/>
            <a:chOff x="5652120" y="1484784"/>
            <a:chExt cx="4543608" cy="4318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2120" y="1484784"/>
              <a:ext cx="3213100" cy="431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/>
            <a:srcRect l="8993" t="11329" r="13451" b="17641"/>
            <a:stretch/>
          </p:blipFill>
          <p:spPr>
            <a:xfrm>
              <a:off x="9026152" y="1491000"/>
              <a:ext cx="1169576" cy="981908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8100392" y="1772816"/>
              <a:ext cx="360040" cy="288032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>
              <a:stCxn id="15" idx="6"/>
              <a:endCxn id="14" idx="1"/>
            </p:cNvCxnSpPr>
            <p:nvPr/>
          </p:nvCxnSpPr>
          <p:spPr>
            <a:xfrm>
              <a:off x="8460432" y="1916832"/>
              <a:ext cx="565720" cy="65122"/>
            </a:xfrm>
            <a:prstGeom prst="lin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899592" y="2270656"/>
            <a:ext cx="6463804" cy="4326696"/>
            <a:chOff x="1321296" y="1628800"/>
            <a:chExt cx="6463804" cy="43266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21296" y="1635016"/>
              <a:ext cx="2750868" cy="43204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2000" y="1628800"/>
              <a:ext cx="3213100" cy="43180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99592" y="2286000"/>
            <a:ext cx="6463804" cy="4326696"/>
            <a:chOff x="25152" y="1905124"/>
            <a:chExt cx="6463804" cy="43266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152" y="1911340"/>
              <a:ext cx="2718504" cy="43204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275856" y="1905124"/>
              <a:ext cx="3213100" cy="4305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98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53265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Visualize, label and measure ROIs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1" y="1988840"/>
            <a:ext cx="2520281" cy="397314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35896" y="1988840"/>
            <a:ext cx="5417850" cy="3897576"/>
            <a:chOff x="3995936" y="1988840"/>
            <a:chExt cx="4572904" cy="338437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5936" y="1988840"/>
              <a:ext cx="2501063" cy="3384376"/>
            </a:xfrm>
            <a:prstGeom prst="rect">
              <a:avLst/>
            </a:prstGeom>
          </p:spPr>
        </p:pic>
        <p:grpSp>
          <p:nvGrpSpPr>
            <p:cNvPr id="15" name="Group 14"/>
            <p:cNvGrpSpPr/>
            <p:nvPr/>
          </p:nvGrpSpPr>
          <p:grpSpPr>
            <a:xfrm>
              <a:off x="5364088" y="2801685"/>
              <a:ext cx="3204752" cy="1296021"/>
              <a:chOff x="5076056" y="3089717"/>
              <a:chExt cx="3204752" cy="129602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03688" y="3089717"/>
                <a:ext cx="1777120" cy="1296021"/>
              </a:xfrm>
              <a:prstGeom prst="rect">
                <a:avLst/>
              </a:prstGeom>
            </p:spPr>
          </p:pic>
          <p:sp>
            <p:nvSpPr>
              <p:cNvPr id="10" name="Oval 9"/>
              <p:cNvSpPr/>
              <p:nvPr/>
            </p:nvSpPr>
            <p:spPr>
              <a:xfrm>
                <a:off x="5076056" y="3645024"/>
                <a:ext cx="1080120" cy="288032"/>
              </a:xfrm>
              <a:prstGeom prst="ellipse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>
                <a:stCxn id="10" idx="6"/>
                <a:endCxn id="8" idx="1"/>
              </p:cNvCxnSpPr>
              <p:nvPr/>
            </p:nvCxnSpPr>
            <p:spPr>
              <a:xfrm flipV="1">
                <a:off x="6156176" y="3737728"/>
                <a:ext cx="347512" cy="51313"/>
              </a:xfrm>
              <a:prstGeom prst="line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l 12"/>
            <p:cNvSpPr/>
            <p:nvPr/>
          </p:nvSpPr>
          <p:spPr>
            <a:xfrm>
              <a:off x="5292080" y="4797152"/>
              <a:ext cx="288032" cy="288032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292080" y="5085184"/>
              <a:ext cx="288032" cy="288032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 smtClean="0"/>
              <a:t>ROI Manager &amp; Measures</a:t>
            </a:r>
            <a:endParaRPr lang="en-GB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3814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267744" y="188640"/>
            <a:ext cx="6419056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Image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o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verlay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4016" y="1150293"/>
            <a:ext cx="68407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Image&gt;Overlay&gt;Add selection</a:t>
            </a:r>
          </a:p>
          <a:p>
            <a:endParaRPr lang="en-GB" sz="8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b="1" u="sng" dirty="0" smtClean="0">
                <a:solidFill>
                  <a:schemeClr val="tx2">
                    <a:lumMod val="75000"/>
                  </a:schemeClr>
                </a:solidFill>
              </a:rPr>
              <a:t>Interest:</a:t>
            </a:r>
          </a:p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Visualisation purpose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81" y="2590800"/>
            <a:ext cx="469336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413109"/>
            <a:ext cx="3108888" cy="1708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1520" y="6504801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Image from : http://blogs.qub.ac.uk/ccbg/files/2014/05/2014-05_Analyzing_fluorescence_microscopy_images.pdf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13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685800" y="1767292"/>
            <a:ext cx="4797260" cy="4038599"/>
            <a:chOff x="457200" y="2057400"/>
            <a:chExt cx="4797260" cy="4038599"/>
          </a:xfrm>
        </p:grpSpPr>
        <p:sp>
          <p:nvSpPr>
            <p:cNvPr id="16" name="Rounded Rectangle 15"/>
            <p:cNvSpPr/>
            <p:nvPr/>
          </p:nvSpPr>
          <p:spPr>
            <a:xfrm>
              <a:off x="457200" y="2057400"/>
              <a:ext cx="4797260" cy="4038599"/>
            </a:xfrm>
            <a:prstGeom prst="roundRect">
              <a:avLst>
                <a:gd name="adj" fmla="val 8061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569437" y="2290049"/>
              <a:ext cx="4685023" cy="3705860"/>
              <a:chOff x="35868" y="692696"/>
              <a:chExt cx="9144644" cy="6287998"/>
            </a:xfrm>
          </p:grpSpPr>
          <p:pic>
            <p:nvPicPr>
              <p:cNvPr id="5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68" y="1528247"/>
                <a:ext cx="4751362" cy="8768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3257" y="4000804"/>
                <a:ext cx="1398622" cy="2086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68" y="2761027"/>
                <a:ext cx="1908811" cy="2084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71197" y="5834441"/>
                <a:ext cx="3050307" cy="11462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Arc 10"/>
              <p:cNvSpPr/>
              <p:nvPr/>
            </p:nvSpPr>
            <p:spPr>
              <a:xfrm>
                <a:off x="2483768" y="692696"/>
                <a:ext cx="6696744" cy="3672408"/>
              </a:xfrm>
              <a:prstGeom prst="arc">
                <a:avLst>
                  <a:gd name="adj1" fmla="val 6185637"/>
                  <a:gd name="adj2" fmla="val 10747564"/>
                </a:avLst>
              </a:prstGeom>
              <a:ln w="76200"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 descr="Screen Shot 2014-10-09 at 10.35.25 PM.pn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2599" y="3803477"/>
                <a:ext cx="2561521" cy="1777060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1570581" y="2057400"/>
              <a:ext cx="289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err="1" smtClean="0">
                  <a:solidFill>
                    <a:schemeClr val="accent1">
                      <a:lumMod val="50000"/>
                    </a:schemeClr>
                  </a:solidFill>
                </a:rPr>
                <a:t>Mesure</a:t>
              </a:r>
              <a:r>
                <a:rPr lang="en-GB" sz="2800" b="1" dirty="0" smtClean="0">
                  <a:solidFill>
                    <a:schemeClr val="accent1">
                      <a:lumMod val="50000"/>
                    </a:schemeClr>
                  </a:solidFill>
                </a:rPr>
                <a:t> pipeline</a:t>
              </a:r>
              <a:endParaRPr lang="en-GB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pic>
        <p:nvPicPr>
          <p:cNvPr id="21" name="Picture 20" descr="CBGlogo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267744" y="188640"/>
            <a:ext cx="6419056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sz="22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ummary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791200" y="990600"/>
            <a:ext cx="2971800" cy="5638800"/>
            <a:chOff x="5490695" y="619780"/>
            <a:chExt cx="3272305" cy="6009620"/>
          </a:xfrm>
        </p:grpSpPr>
        <p:sp>
          <p:nvSpPr>
            <p:cNvPr id="19" name="Rounded Rectangle 18"/>
            <p:cNvSpPr/>
            <p:nvPr/>
          </p:nvSpPr>
          <p:spPr>
            <a:xfrm>
              <a:off x="5490695" y="619780"/>
              <a:ext cx="3272305" cy="6009620"/>
            </a:xfrm>
            <a:prstGeom prst="roundRect">
              <a:avLst>
                <a:gd name="adj" fmla="val 8061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76678" y="1516852"/>
              <a:ext cx="2300337" cy="3082271"/>
            </a:xfrm>
            <a:prstGeom prst="rect">
              <a:avLst/>
            </a:prstGeom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7606" y="5009144"/>
              <a:ext cx="2838482" cy="14439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5638800" y="619780"/>
              <a:ext cx="2895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 smtClean="0">
                  <a:solidFill>
                    <a:schemeClr val="accent1">
                      <a:lumMod val="50000"/>
                    </a:schemeClr>
                  </a:solidFill>
                </a:rPr>
                <a:t>Storing regions</a:t>
              </a:r>
              <a:endParaRPr lang="en-GB" sz="28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638800" y="1132648"/>
              <a:ext cx="2895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err="1" smtClean="0">
                  <a:solidFill>
                    <a:schemeClr val="accent1">
                      <a:lumMod val="50000"/>
                    </a:schemeClr>
                  </a:solidFill>
                </a:rPr>
                <a:t>Roi</a:t>
              </a:r>
              <a:r>
                <a:rPr lang="en-GB" sz="2400" dirty="0" smtClean="0">
                  <a:solidFill>
                    <a:schemeClr val="accent1">
                      <a:lumMod val="50000"/>
                    </a:schemeClr>
                  </a:solidFill>
                </a:rPr>
                <a:t> manager</a:t>
              </a:r>
              <a:endParaRPr lang="en-GB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707606" y="4599123"/>
              <a:ext cx="2838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 smtClean="0">
                  <a:solidFill>
                    <a:schemeClr val="accent1">
                      <a:lumMod val="50000"/>
                    </a:schemeClr>
                  </a:solidFill>
                </a:rPr>
                <a:t>Overlay</a:t>
              </a:r>
              <a:endParaRPr lang="en-GB" sz="2400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46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1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reactsports.com/wp-content/uploads/2016/09/goalkeeper-glove-siz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67063"/>
            <a:ext cx="4038600" cy="438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05000" y="1009471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b="1" dirty="0" smtClean="0"/>
              <a:t>Demo</a:t>
            </a:r>
            <a:endParaRPr lang="en-GB" sz="7200" b="1" dirty="0"/>
          </a:p>
        </p:txBody>
      </p:sp>
    </p:spTree>
    <p:extLst>
      <p:ext uri="{BB962C8B-B14F-4D97-AF65-F5344CB8AC3E}">
        <p14:creationId xmlns:p14="http://schemas.microsoft.com/office/powerpoint/2010/main" val="17209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56928" y="1138885"/>
            <a:ext cx="742029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Measure embryo average size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Open Embryos.jpg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Use </a:t>
            </a:r>
            <a:r>
              <a:rPr lang="en-GB" sz="2000" dirty="0" err="1" smtClean="0">
                <a:solidFill>
                  <a:schemeClr val="tx2">
                    <a:lumMod val="75000"/>
                  </a:schemeClr>
                </a:solidFill>
              </a:rPr>
              <a:t>roi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 to measure embryos diameter.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Save the result table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Open it in excel and measure the average radius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Add an overlay to the image and save 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Flatten image and save it too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Open image in </a:t>
            </a:r>
            <a:r>
              <a:rPr lang="en-GB" sz="2000" dirty="0" err="1" smtClean="0">
                <a:solidFill>
                  <a:schemeClr val="tx2">
                    <a:lumMod val="75000"/>
                  </a:schemeClr>
                </a:solidFill>
              </a:rPr>
              <a:t>ppt</a:t>
            </a:r>
            <a:endParaRPr lang="en-GB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Meaning of the intensity?</a:t>
            </a:r>
          </a:p>
          <a:p>
            <a:pPr lvl="1"/>
            <a:endParaRPr lang="en-GB" sz="2000" dirty="0" smtClean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352800"/>
            <a:ext cx="2847975" cy="297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7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7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68" y="903306"/>
            <a:ext cx="2273536" cy="2801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88" y="4343400"/>
            <a:ext cx="622212" cy="6139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100" y="4724400"/>
            <a:ext cx="792088" cy="79208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88" y="5334000"/>
            <a:ext cx="673970" cy="6739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88" y="5638800"/>
            <a:ext cx="808484" cy="8084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88" y="4191000"/>
            <a:ext cx="1152128" cy="591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508" y="4876800"/>
            <a:ext cx="720080" cy="72008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437418"/>
            <a:ext cx="482917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437418"/>
            <a:ext cx="484822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437418"/>
            <a:ext cx="48577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425" y="1427892"/>
            <a:ext cx="4848225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4747037"/>
            <a:ext cx="3862388" cy="197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 descr="CBGlogo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2268579" y="116632"/>
            <a:ext cx="6799221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spcBef>
                <a:spcPct val="20000"/>
              </a:spcBef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endParaRPr lang="en-GB" sz="2400" dirty="0">
              <a:solidFill>
                <a:srgbClr val="1F497D">
                  <a:lumMod val="60000"/>
                  <a:lumOff val="40000"/>
                </a:srgbClr>
              </a:solidFill>
            </a:endParaRPr>
          </a:p>
          <a:p>
            <a:pPr algn="l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Image analysis (2/2)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21381-CD0E-4C6C-9ED9-9A1D12026320}" type="slidenum">
              <a:rPr lang="en-GB" smtClean="0"/>
              <a:t>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8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3" y="152400"/>
            <a:ext cx="1300497" cy="537502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concepts</a:t>
            </a:r>
            <a: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Bio Image Analysis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2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" y="76200"/>
            <a:ext cx="504488" cy="7830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1219200"/>
            <a:ext cx="3581400" cy="28749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225606"/>
            <a:ext cx="28715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Image preparation:</a:t>
            </a:r>
          </a:p>
          <a:p>
            <a:r>
              <a:rPr lang="en-GB" dirty="0" smtClean="0"/>
              <a:t>Deconvolution</a:t>
            </a:r>
          </a:p>
          <a:p>
            <a:r>
              <a:rPr lang="en-GB" dirty="0" smtClean="0"/>
              <a:t>Image fusion</a:t>
            </a:r>
          </a:p>
          <a:p>
            <a:r>
              <a:rPr lang="en-GB" dirty="0" smtClean="0"/>
              <a:t>Sequence </a:t>
            </a:r>
            <a:r>
              <a:rPr lang="en-GB" dirty="0" err="1" smtClean="0"/>
              <a:t>alignement</a:t>
            </a:r>
            <a:endParaRPr lang="en-GB" dirty="0" smtClean="0"/>
          </a:p>
          <a:p>
            <a:r>
              <a:rPr lang="en-GB" dirty="0" smtClean="0"/>
              <a:t>Bleaching correction</a:t>
            </a:r>
          </a:p>
          <a:p>
            <a:r>
              <a:rPr lang="en-GB" dirty="0" smtClean="0"/>
              <a:t>Bleed through correction</a:t>
            </a:r>
          </a:p>
          <a:p>
            <a:r>
              <a:rPr lang="en-GB" dirty="0" smtClean="0"/>
              <a:t>…</a:t>
            </a:r>
            <a:endParaRPr lang="en-GB" dirty="0"/>
          </a:p>
        </p:txBody>
      </p:sp>
      <p:pic>
        <p:nvPicPr>
          <p:cNvPr id="9" name="image32.jpg"/>
          <p:cNvPicPr/>
          <p:nvPr/>
        </p:nvPicPr>
        <p:blipFill rotWithShape="1">
          <a:blip r:embed="rId6">
            <a:extLst/>
          </a:blip>
          <a:srcRect r="23530" b="4889"/>
          <a:stretch/>
        </p:blipFill>
        <p:spPr>
          <a:xfrm>
            <a:off x="533400" y="1126469"/>
            <a:ext cx="3948699" cy="296769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0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3" y="152400"/>
            <a:ext cx="1300497" cy="537502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Bio Image Analysis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2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" y="76200"/>
            <a:ext cx="504488" cy="78308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7200" y="1828800"/>
            <a:ext cx="2209801" cy="2112406"/>
            <a:chOff x="685799" y="1863406"/>
            <a:chExt cx="2942640" cy="286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00" y="1863406"/>
              <a:ext cx="2942639" cy="236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85800" y="4225606"/>
              <a:ext cx="2871536" cy="500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Image preparation</a:t>
              </a:r>
            </a:p>
          </p:txBody>
        </p:sp>
        <p:pic>
          <p:nvPicPr>
            <p:cNvPr id="9" name="image32.jpg"/>
            <p:cNvPicPr/>
            <p:nvPr/>
          </p:nvPicPr>
          <p:blipFill rotWithShape="1">
            <a:blip r:embed="rId6">
              <a:extLst/>
            </a:blip>
            <a:srcRect r="23530" b="4889"/>
            <a:stretch/>
          </p:blipFill>
          <p:spPr>
            <a:xfrm>
              <a:off x="685799" y="1939606"/>
              <a:ext cx="2942639" cy="2175194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219200"/>
            <a:ext cx="4054448" cy="341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799" y="1225617"/>
            <a:ext cx="4126726" cy="3424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11" y="1413894"/>
            <a:ext cx="4436901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16712" y="4650173"/>
                <a:ext cx="4436900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b="1" dirty="0" smtClean="0"/>
                  <a:t>Object definition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GB" b="1" dirty="0" smtClean="0"/>
                  <a:t> Segmentation:</a:t>
                </a:r>
              </a:p>
              <a:p>
                <a:pPr>
                  <a:spcBef>
                    <a:spcPts val="600"/>
                  </a:spcBef>
                </a:pPr>
                <a:r>
                  <a:rPr lang="en-GB" dirty="0" smtClean="0"/>
                  <a:t>Identification of points, lines, surfaces, volume of interest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dirty="0" smtClean="0"/>
                  <a:t>Standard pipeline and toolbox:</a:t>
                </a:r>
                <a:br>
                  <a:rPr lang="en-US" dirty="0" smtClean="0"/>
                </a:br>
                <a:r>
                  <a:rPr lang="en-US" dirty="0" smtClean="0"/>
                  <a:t>filters, threshold, mathematical</a:t>
                </a:r>
                <a:br>
                  <a:rPr lang="en-US" dirty="0" smtClean="0"/>
                </a:br>
                <a:r>
                  <a:rPr lang="en-US" dirty="0" smtClean="0"/>
                  <a:t>morphology, watershed, maxima detection, …</a:t>
                </a:r>
              </a:p>
              <a:p>
                <a:endParaRPr lang="en-GB" b="1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6712" y="4650173"/>
                <a:ext cx="4436900" cy="2185214"/>
              </a:xfrm>
              <a:prstGeom prst="rect">
                <a:avLst/>
              </a:prstGeom>
              <a:blipFill rotWithShape="0">
                <a:blip r:embed="rId10"/>
                <a:stretch>
                  <a:fillRect l="-1099" t="-1676" r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19" b="-1"/>
          <a:stretch/>
        </p:blipFill>
        <p:spPr bwMode="auto">
          <a:xfrm>
            <a:off x="2787835" y="1145900"/>
            <a:ext cx="4408025" cy="3149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34" y="1270407"/>
            <a:ext cx="4519915" cy="314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711" y="1250172"/>
            <a:ext cx="4491038" cy="29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" t="9588" r="3541" b="6025"/>
          <a:stretch/>
        </p:blipFill>
        <p:spPr bwMode="auto">
          <a:xfrm rot="16200000">
            <a:off x="3301719" y="639936"/>
            <a:ext cx="3482643" cy="451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16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3" y="152400"/>
            <a:ext cx="1300497" cy="537502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Bio Image Analysis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" y="76200"/>
            <a:ext cx="504488" cy="78308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7200" y="1828800"/>
            <a:ext cx="2209801" cy="2112406"/>
            <a:chOff x="685799" y="1863406"/>
            <a:chExt cx="2942640" cy="286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00" y="1863406"/>
              <a:ext cx="2942639" cy="236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85800" y="4225606"/>
              <a:ext cx="2871536" cy="500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Image preparation</a:t>
              </a:r>
            </a:p>
          </p:txBody>
        </p:sp>
        <p:pic>
          <p:nvPicPr>
            <p:cNvPr id="9" name="image32.jpg"/>
            <p:cNvPicPr/>
            <p:nvPr/>
          </p:nvPicPr>
          <p:blipFill rotWithShape="1">
            <a:blip r:embed="rId6">
              <a:extLst/>
            </a:blip>
            <a:srcRect r="23530" b="4889"/>
            <a:stretch/>
          </p:blipFill>
          <p:spPr>
            <a:xfrm>
              <a:off x="685799" y="1939606"/>
              <a:ext cx="2942639" cy="2175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3276601" y="1836821"/>
            <a:ext cx="2209799" cy="2362681"/>
            <a:chOff x="2816711" y="1157466"/>
            <a:chExt cx="4436901" cy="480796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9200"/>
              <a:ext cx="4054448" cy="3417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5553"/>
              <a:ext cx="4126726" cy="3424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711" y="1371600"/>
              <a:ext cx="4436901" cy="304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0" t="9588" r="3541" b="6025"/>
            <a:stretch/>
          </p:blipFill>
          <p:spPr bwMode="auto">
            <a:xfrm rot="16200000">
              <a:off x="3293840" y="680337"/>
              <a:ext cx="3482642" cy="44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816711" y="4650173"/>
                  <a:ext cx="4436901" cy="1315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/>
                    <a:t>Object definition </a:t>
                  </a:r>
                  <a14:m>
                    <m:oMath xmlns:m="http://schemas.openxmlformats.org/officeDocument/2006/math">
                      <m:r>
                        <a:rPr lang="en-GB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a14:m>
                  <a:r>
                    <a:rPr lang="en-GB" b="1" dirty="0"/>
                    <a:t> Segmentation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711" y="4650173"/>
                  <a:ext cx="4436901" cy="131525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ight Arrow 13"/>
          <p:cNvSpPr/>
          <p:nvPr/>
        </p:nvSpPr>
        <p:spPr>
          <a:xfrm>
            <a:off x="2819400" y="2569606"/>
            <a:ext cx="304800" cy="289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91199" y="1686826"/>
            <a:ext cx="3148561" cy="2148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35221"/>
            <a:ext cx="2667000" cy="2679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3155" y="1573180"/>
            <a:ext cx="3480845" cy="2476524"/>
          </a:xfrm>
          <a:prstGeom prst="rect">
            <a:avLst/>
          </a:prstGeom>
        </p:spPr>
      </p:pic>
      <p:pic>
        <p:nvPicPr>
          <p:cNvPr id="23" name="Picture 22" descr="Screen Shot 2014-10-09 at 10.35.25 P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37" y="1635782"/>
            <a:ext cx="3231879" cy="22508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663154" y="4068462"/>
            <a:ext cx="34808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Characterization:</a:t>
            </a:r>
            <a:endParaRPr lang="en-GB" b="1" dirty="0"/>
          </a:p>
          <a:p>
            <a:r>
              <a:rPr lang="en-GB" dirty="0" smtClean="0"/>
              <a:t>Objects characteristics measures</a:t>
            </a:r>
          </a:p>
          <a:p>
            <a:r>
              <a:rPr lang="en-GB" dirty="0" smtClean="0"/>
              <a:t>Inter object relation</a:t>
            </a:r>
          </a:p>
          <a:p>
            <a:r>
              <a:rPr lang="en-GB" dirty="0" smtClean="0"/>
              <a:t>Modelling</a:t>
            </a:r>
          </a:p>
          <a:p>
            <a:r>
              <a:rPr lang="en-GB" dirty="0" smtClean="0"/>
              <a:t>Significance test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21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3" y="152400"/>
            <a:ext cx="1300497" cy="537502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Intro &amp; basic concepts</a:t>
            </a:r>
            <a: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Bio Image Analysis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" y="76200"/>
            <a:ext cx="504488" cy="78308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7200" y="1773794"/>
            <a:ext cx="2209801" cy="2112406"/>
            <a:chOff x="685799" y="1863406"/>
            <a:chExt cx="2942640" cy="28627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800" y="1863406"/>
              <a:ext cx="2942639" cy="23622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85800" y="4225606"/>
              <a:ext cx="2871536" cy="5005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Image preparation</a:t>
              </a:r>
            </a:p>
          </p:txBody>
        </p:sp>
        <p:pic>
          <p:nvPicPr>
            <p:cNvPr id="9" name="image32.jpg"/>
            <p:cNvPicPr/>
            <p:nvPr/>
          </p:nvPicPr>
          <p:blipFill rotWithShape="1">
            <a:blip r:embed="rId6">
              <a:extLst/>
            </a:blip>
            <a:srcRect r="23530" b="4889"/>
            <a:stretch/>
          </p:blipFill>
          <p:spPr>
            <a:xfrm>
              <a:off x="685799" y="1939606"/>
              <a:ext cx="2942639" cy="217519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10" name="Group 9"/>
          <p:cNvGrpSpPr/>
          <p:nvPr/>
        </p:nvGrpSpPr>
        <p:grpSpPr>
          <a:xfrm>
            <a:off x="3276601" y="1781815"/>
            <a:ext cx="2209799" cy="2362681"/>
            <a:chOff x="2816711" y="1157466"/>
            <a:chExt cx="4436901" cy="4807966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9200"/>
              <a:ext cx="4054448" cy="34172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215553"/>
              <a:ext cx="4126726" cy="34245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6711" y="1371600"/>
              <a:ext cx="4436901" cy="304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0" t="9588" r="3541" b="6025"/>
            <a:stretch/>
          </p:blipFill>
          <p:spPr bwMode="auto">
            <a:xfrm rot="16200000">
              <a:off x="3293840" y="680337"/>
              <a:ext cx="3482642" cy="44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2816711" y="4650173"/>
                  <a:ext cx="4436901" cy="13152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b="1" dirty="0"/>
                    <a:t>Object definition </a:t>
                  </a:r>
                  <a14:m>
                    <m:oMath xmlns:m="http://schemas.openxmlformats.org/officeDocument/2006/math">
                      <m:r>
                        <a:rPr lang="en-GB" b="1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a14:m>
                  <a:r>
                    <a:rPr lang="en-GB" b="1" dirty="0"/>
                    <a:t> Segmentation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6711" y="4650173"/>
                  <a:ext cx="4436901" cy="131525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5660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ight Arrow 13"/>
          <p:cNvSpPr/>
          <p:nvPr/>
        </p:nvSpPr>
        <p:spPr>
          <a:xfrm>
            <a:off x="2819400" y="2487768"/>
            <a:ext cx="304800" cy="289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6019800" y="1752600"/>
            <a:ext cx="2408805" cy="2121932"/>
            <a:chOff x="5663154" y="1664512"/>
            <a:chExt cx="3480845" cy="267259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91199" y="1686826"/>
              <a:ext cx="3148561" cy="21484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 descr="Screen Shot 2014-10-09 at 10.35.25 PM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7636" y="1664512"/>
              <a:ext cx="3231879" cy="225081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5663154" y="3871925"/>
              <a:ext cx="3480845" cy="465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/>
                <a:t>Characterization</a:t>
              </a:r>
              <a:endParaRPr lang="en-GB" b="1" dirty="0"/>
            </a:p>
          </p:txBody>
        </p:sp>
      </p:grpSp>
      <p:sp>
        <p:nvSpPr>
          <p:cNvPr id="25" name="Right Arrow 24"/>
          <p:cNvSpPr/>
          <p:nvPr/>
        </p:nvSpPr>
        <p:spPr>
          <a:xfrm>
            <a:off x="5638800" y="2487768"/>
            <a:ext cx="304800" cy="2895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8312" y="4255992"/>
            <a:ext cx="2510588" cy="24609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191000" y="4542472"/>
            <a:ext cx="4431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Interaction, Visualisation, Automation:</a:t>
            </a:r>
          </a:p>
          <a:p>
            <a:r>
              <a:rPr lang="en-GB" dirty="0" smtClean="0"/>
              <a:t>Input data</a:t>
            </a:r>
          </a:p>
          <a:p>
            <a:r>
              <a:rPr lang="en-GB" dirty="0" smtClean="0"/>
              <a:t>Explore data</a:t>
            </a:r>
          </a:p>
          <a:p>
            <a:r>
              <a:rPr lang="en-GB" dirty="0" smtClean="0"/>
              <a:t>Curate segmentation</a:t>
            </a:r>
          </a:p>
          <a:p>
            <a:r>
              <a:rPr lang="en-GB" dirty="0" smtClean="0"/>
              <a:t>Script analysis pipeline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84" y="4209427"/>
            <a:ext cx="2947431" cy="241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82" y="4027769"/>
            <a:ext cx="3037364" cy="2783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MPI-CBG SCF licensed under CC BY-NC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827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7337</TotalTime>
  <Words>2717</Words>
  <Application>Microsoft Office PowerPoint</Application>
  <PresentationFormat>On-screen Show (4:3)</PresentationFormat>
  <Paragraphs>568</Paragraphs>
  <Slides>49</Slides>
  <Notes>37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Introduction to Image analysis</vt:lpstr>
      <vt:lpstr>PowerPoint Presentation</vt:lpstr>
      <vt:lpstr>Overview</vt:lpstr>
      <vt:lpstr>PowerPoint Presentation</vt:lpstr>
      <vt:lpstr>PowerPoint Presentation</vt:lpstr>
      <vt:lpstr>Image Analysis, Intro &amp; basic concepts Bio Image Analysis</vt:lpstr>
      <vt:lpstr>Image Analysis, Intro &amp; basic concepts Bio Image Analysis</vt:lpstr>
      <vt:lpstr>Image Analysis, Intro &amp; basic concepts Bio Image Analysis</vt:lpstr>
      <vt:lpstr>Image Analysis, Intro &amp; basic concepts Bio Image Analysis</vt:lpstr>
      <vt:lpstr>Image Analysis, Intro &amp; basic concepts Bio Image Analysis</vt:lpstr>
      <vt:lpstr>PowerPoint Presentation</vt:lpstr>
      <vt:lpstr>PowerPoint Presentation</vt:lpstr>
      <vt:lpstr>Open images</vt:lpstr>
      <vt:lpstr>Stitching</vt:lpstr>
      <vt:lpstr>Stitching</vt:lpstr>
      <vt:lpstr>The image interface</vt:lpstr>
      <vt:lpstr>PowerPoint Presentation</vt:lpstr>
      <vt:lpstr>PowerPoint Presentation</vt:lpstr>
      <vt:lpstr>PowerPoint Presentation</vt:lpstr>
      <vt:lpstr>Pixel/Sampling size</vt:lpstr>
      <vt:lpstr>Resolution </vt:lpstr>
      <vt:lpstr>Histogram</vt:lpstr>
      <vt:lpstr>Histogram</vt:lpstr>
      <vt:lpstr>Visualization: Brightness/Contrast</vt:lpstr>
      <vt:lpstr>Visualization: Brightness/Contrast</vt:lpstr>
      <vt:lpstr>Visualization: Brightness/Contrast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Histogram</vt:lpstr>
      <vt:lpstr>Exercise</vt:lpstr>
      <vt:lpstr>PowerPoint Presentation</vt:lpstr>
      <vt:lpstr>Image Analysis, Intro &amp; basic concepts Measure workflow</vt:lpstr>
      <vt:lpstr>Image Analysis, Intro &amp; basic concepts The Regions of Interest (ROIs)</vt:lpstr>
      <vt:lpstr>The Regions of Interest (ROIs)</vt:lpstr>
      <vt:lpstr>The Regions of Interest (ROIs)</vt:lpstr>
      <vt:lpstr>Image Analysis, Intro &amp; basic concepts ROIs &amp; Measures</vt:lpstr>
      <vt:lpstr>The ROI Manager</vt:lpstr>
      <vt:lpstr>ROI Manager &amp; Measures</vt:lpstr>
      <vt:lpstr>Image Analysis, Intro &amp; basic concepts  Image overlay</vt:lpstr>
      <vt:lpstr>Image Analysis, Intro &amp; basic concepts  Summary</vt:lpstr>
      <vt:lpstr>PowerPoint Presentation</vt:lpstr>
      <vt:lpstr>Exercise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IMPRS computational bootcamp</dc:title>
  <dc:creator>mpiadmin</dc:creator>
  <cp:lastModifiedBy>mpiadmin</cp:lastModifiedBy>
  <cp:revision>136</cp:revision>
  <dcterms:created xsi:type="dcterms:W3CDTF">2016-04-25T10:12:37Z</dcterms:created>
  <dcterms:modified xsi:type="dcterms:W3CDTF">2017-11-29T11:26:45Z</dcterms:modified>
</cp:coreProperties>
</file>